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330" r:id="rId3"/>
    <p:sldId id="405" r:id="rId4"/>
    <p:sldId id="430" r:id="rId5"/>
    <p:sldId id="421" r:id="rId6"/>
    <p:sldId id="414" r:id="rId7"/>
    <p:sldId id="422" r:id="rId8"/>
    <p:sldId id="432" r:id="rId9"/>
    <p:sldId id="426" r:id="rId10"/>
    <p:sldId id="418" r:id="rId11"/>
    <p:sldId id="416" r:id="rId12"/>
    <p:sldId id="401" r:id="rId13"/>
    <p:sldId id="428" r:id="rId14"/>
    <p:sldId id="400" r:id="rId15"/>
    <p:sldId id="40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>
      <p:cViewPr varScale="1">
        <p:scale>
          <a:sx n="71" d="100"/>
          <a:sy n="71" d="100"/>
        </p:scale>
        <p:origin x="570" y="6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Лист1!$I$5:$I$7</c:f>
              <c:strCache>
                <c:ptCount val="3"/>
                <c:pt idx="0">
                  <c:v>1 ступень</c:v>
                </c:pt>
                <c:pt idx="1">
                  <c:v>2 ступень</c:v>
                </c:pt>
                <c:pt idx="2">
                  <c:v>3 ступень</c:v>
                </c:pt>
              </c:strCache>
            </c:strRef>
          </c:cat>
          <c:val>
            <c:numRef>
              <c:f>Лист1!$J$5:$J$7</c:f>
              <c:numCache>
                <c:formatCode>0%</c:formatCode>
                <c:ptCount val="3"/>
                <c:pt idx="0">
                  <c:v>0.71000000000000063</c:v>
                </c:pt>
                <c:pt idx="1">
                  <c:v>0.4</c:v>
                </c:pt>
                <c:pt idx="2">
                  <c:v>0.43000000000000038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20297462817141E-2"/>
          <c:y val="5.0925925925925923E-2"/>
          <c:w val="0.88682414698162726"/>
          <c:h val="0.865524934383202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Лист1!$C$5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Лист1!$D$5</c:f>
              <c:numCache>
                <c:formatCode>General</c:formatCode>
                <c:ptCount val="1"/>
                <c:pt idx="0">
                  <c:v>62.6</c:v>
                </c:pt>
              </c:numCache>
            </c:numRef>
          </c:val>
        </c:ser>
        <c:ser>
          <c:idx val="3"/>
          <c:order val="1"/>
          <c:tx>
            <c:strRef>
              <c:f>Лист1!$C$6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Лист1!$D$6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4"/>
          <c:order val="2"/>
          <c:tx>
            <c:strRef>
              <c:f>Лист1!$C$7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Лист1!$D$7</c:f>
              <c:numCache>
                <c:formatCode>General</c:formatCode>
                <c:ptCount val="1"/>
                <c:pt idx="0">
                  <c:v>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465864"/>
        <c:axId val="291464296"/>
      </c:barChart>
      <c:catAx>
        <c:axId val="2914658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464296"/>
        <c:crosses val="autoZero"/>
        <c:auto val="1"/>
        <c:lblAlgn val="ctr"/>
        <c:lblOffset val="100"/>
        <c:noMultiLvlLbl val="0"/>
      </c:catAx>
      <c:valAx>
        <c:axId val="29146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46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00238856817544"/>
          <c:y val="0.9010995744553878"/>
          <c:w val="0.63442305896489382"/>
          <c:h val="9.2133485616123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346CE-ADCD-4BFC-B851-783A91AB074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F825B-BB92-48E2-B41E-5CC0FC4F9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5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825B-BB92-48E2-B41E-5CC0FC4F9EC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9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F88C43-15A6-4429-B344-0A793C19416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570015-B476-4E95-946C-FE63B3B99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64;&#1082;&#1086;&#1083;&#1072;\&#1096;&#1082;&#1086;&#1083;&#1072;%202014\&#1059;&#1083;&#1099;&#1090;&#1072;&#1091;-&#1050;&#1086;&#1085;i&#1083;%20&#1090;&#1086;&#1083;&#1082;&#1099;&#1085;&#1099;.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gif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933475"/>
            <a:ext cx="10513168" cy="5159821"/>
          </a:xfrm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5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образования: проблемы и перспективы</a:t>
            </a:r>
            <a:r>
              <a:rPr lang="ru-RU" sz="54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54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accent1"/>
                </a:solidFill>
                <a:effectLst/>
              </a:rPr>
              <a:t/>
            </a:r>
            <a:br>
              <a:rPr lang="ru-RU" sz="5400" dirty="0">
                <a:solidFill>
                  <a:schemeClr val="accent1"/>
                </a:solidFill>
                <a:effectLst/>
              </a:rPr>
            </a:b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Мурадилова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Ш.К.  –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Доломитовская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all" dirty="0">
              <a:ln w="0"/>
              <a:solidFill>
                <a:schemeClr val="accent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Улытау-Конiл толкыны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91544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951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5" y="404664"/>
            <a:ext cx="8928991" cy="7920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РАБОТА С РОДИТЕЛЯМИ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7" descr="star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4392" y="3861049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tar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5702914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tar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7218" y="1019151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19" y="4082428"/>
            <a:ext cx="3240000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1" y="4027974"/>
            <a:ext cx="3240000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18" y="2227974"/>
            <a:ext cx="27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Школа\Desktop\фото май 2016\фото май 2016-3\IMG_20160512_1815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8320" y="1196753"/>
            <a:ext cx="342726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7" y="640678"/>
            <a:ext cx="3627995" cy="30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6135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950505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деятельность учащихся 1-ого класса на уроке</a:t>
            </a:r>
            <a:b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Тихая Л.Н.</a:t>
            </a:r>
            <a:endParaRPr lang="ru-RU" sz="3600" b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:\image (3)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664" y="4083552"/>
            <a:ext cx="2422467" cy="238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I:\image (4).jpg"/>
          <p:cNvPicPr>
            <a:picLocks noGrp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376" y="835949"/>
            <a:ext cx="2592288" cy="324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9736" y="2636911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Педагог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не сковывает, а освобождает,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                не подавляет, а возносит, не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комкает,  а формирует,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 не диктует, а учит, не требует, а спрашивает,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 переживёт вместе с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 много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вдохновляющих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 минут.</a:t>
            </a:r>
          </a:p>
          <a:p>
            <a:pPr algn="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Януш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Корчак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06056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55440" y="731520"/>
            <a:ext cx="9002960" cy="536177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Этапы внедрения:</a:t>
            </a:r>
          </a:p>
          <a:p>
            <a:pPr marL="45720" indent="0">
              <a:buNone/>
            </a:pP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2016-2017 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обновленное содержание п</a:t>
            </a: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ерешел  1 класс;</a:t>
            </a:r>
          </a:p>
          <a:p>
            <a:pPr marL="45720" indent="0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учебном году 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обновленное содержание образования перейдут 2, 5, 7 </a:t>
            </a: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классы; </a:t>
            </a: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2018-2019-м учебном году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обновленное содержание перейдут 3, 6, 8, 10 </a:t>
            </a: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классы;</a:t>
            </a: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учебном году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4, 9, 11 классы</a:t>
            </a: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051420"/>
      </p:ext>
    </p:extLst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745" y="332656"/>
            <a:ext cx="651251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Кабинеты  </a:t>
            </a:r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новой 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79576" y="2132856"/>
            <a:ext cx="6400800" cy="3474720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</a:p>
          <a:p>
            <a:pPr marL="45720" indent="0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</a:p>
          <a:p>
            <a:pPr marL="4572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Лингафонный </a:t>
            </a:r>
          </a:p>
          <a:p>
            <a:pPr marL="45720" indent="0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</a:t>
            </a:r>
          </a:p>
          <a:p>
            <a:pPr marL="4572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8433" name="Picture 1" descr="C:\Documents and Settings\Admin\Рабочий стол\Новая папка (2)\Изображение1 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569" y="4243393"/>
            <a:ext cx="4193609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Documents and Settings\Admin\Рабочий стол\Новая папка (2)\Изображение1 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7" y="357166"/>
            <a:ext cx="370876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Documents and Settings\Admin\Рабочий стол\Новая папка (2)\Изображение1 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517" y="1863159"/>
            <a:ext cx="4196625" cy="2869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C:\Documents and Settings\Admin\Рабочий стол\Новая папка (2)\Изображение1 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926" y="1340769"/>
            <a:ext cx="3000396" cy="303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star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2144" y="2204865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star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7688" y="5877273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tar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64352" y="5805265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9285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1424" y="731520"/>
            <a:ext cx="10873208" cy="51457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интеграции в мировое образовательное пространство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Казахстан выбрала стратегический курс ориентации на стандарты мировой образовательной практики с учетом сохранения лучших традиций и стандартов отечественного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азахский язык, поддерживать русский язык, внедрять английский язык.</a:t>
            </a:r>
            <a:endParaRPr lang="ru-RU" sz="36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369136"/>
      </p:ext>
    </p:extLst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1" y="2214563"/>
            <a:ext cx="8892479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2139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5051268"/>
            <a:ext cx="9937104" cy="1361088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43672" y="499347"/>
            <a:ext cx="8619044" cy="60980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«Одним 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ключевых факторов успеха всего </a:t>
            </a: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модернизационного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успешность обновления национальной 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Н.Назарбаев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Социальная модернизация Казахстана: Двадцать шагов к Обществу Всеобщего Труда</a:t>
            </a: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438" y="499347"/>
            <a:ext cx="2234202" cy="3073669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68981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543" y="260649"/>
            <a:ext cx="5093073" cy="585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395212" y="1182446"/>
            <a:ext cx="597666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2">
              <a:avLst>
                <a:gd name="adj1" fmla="val 12500"/>
                <a:gd name="adj2" fmla="val -478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Доломитовская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средняя школа</a:t>
            </a:r>
            <a:endParaRPr lang="ru-RU" sz="32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84031" y="6115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66FF"/>
                </a:solidFill>
              </a:rPr>
              <a:t>Профиль естественно-математический</a:t>
            </a:r>
          </a:p>
        </p:txBody>
      </p:sp>
      <p:pic>
        <p:nvPicPr>
          <p:cNvPr id="5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5516564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4941169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8368" y="260649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692697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5805265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3789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5360" y="836712"/>
            <a:ext cx="5544616" cy="55536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Предшкола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детей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1 - 11 классы: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- 6 учеников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– 3 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Классов – комплектов: 11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русским языком обучения: 11</a:t>
            </a:r>
          </a:p>
          <a:p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944" y="4941169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472" y="953726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430780"/>
            <a:ext cx="6840761" cy="5166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13083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488" y="1268760"/>
            <a:ext cx="95050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                                   Проблема школы: </a:t>
            </a:r>
          </a:p>
          <a:p>
            <a:endParaRPr lang="ru-RU" sz="28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Совершенствование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учебно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-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воспитательного процесса через 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дифференцированный и индивидуальный подход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в 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обучении и воспитании»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04336"/>
      </p:ext>
    </p:extLst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27448" y="476250"/>
            <a:ext cx="10225136" cy="936526"/>
          </a:xfrm>
          <a:noFill/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sz="1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уровень педагогических кадров</a:t>
            </a:r>
            <a:endParaRPr lang="ru-RU" sz="1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09720" y="1285860"/>
            <a:ext cx="4546600" cy="4525962"/>
          </a:xfrm>
          <a:noFill/>
        </p:spPr>
        <p:txBody>
          <a:bodyPr/>
          <a:lstStyle/>
          <a:p>
            <a:endParaRPr lang="ru-RU" sz="2800" dirty="0"/>
          </a:p>
          <a:p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7448" y="1772816"/>
            <a:ext cx="47525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работников –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Учителей –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Персонала –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чителей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высшим образованием –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Средне-специальным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категориям: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с высшей категорией – 2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с первой категорией –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со второй категорией – 9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без категории – 4</a:t>
            </a:r>
            <a:endParaRPr lang="ru-RU" sz="16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стажу работы: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до 10 лет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–7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 до 20 лет – 5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 20 лет – 9</a:t>
            </a:r>
          </a:p>
        </p:txBody>
      </p:sp>
      <p:pic>
        <p:nvPicPr>
          <p:cNvPr id="5" name="Picture 2" descr="C:\Users\Школа\Фото день учителя\IMG_7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2" y="1602482"/>
            <a:ext cx="6624735" cy="494087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84" y="5661249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352" y="836713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2" y="5262786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6499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3432" y="1268760"/>
            <a:ext cx="98650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"/>
            </a:pPr>
            <a:r>
              <a:rPr lang="kk-KZ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kk-KZ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 : </a:t>
            </a:r>
            <a:r>
              <a:rPr lang="kk-KZ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 по школе- 100 </a:t>
            </a:r>
            <a:r>
              <a:rPr lang="kk-KZ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"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знаний: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 по школе — 51  % </a:t>
            </a:r>
            <a:endParaRPr lang="ru-RU" sz="3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ступень –   71%</a:t>
            </a:r>
          </a:p>
          <a:p>
            <a:pPr lvl="0"/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ступень –   40%</a:t>
            </a:r>
          </a:p>
          <a:p>
            <a:pPr lvl="0"/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ступень  - 43%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"/>
            </a:pP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6934445"/>
              </p:ext>
            </p:extLst>
          </p:nvPr>
        </p:nvGraphicFramePr>
        <p:xfrm>
          <a:off x="4439816" y="2700337"/>
          <a:ext cx="6552728" cy="35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9092384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15480" y="332656"/>
            <a:ext cx="10513167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Динамика среднего балла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ЕНТ</a:t>
            </a:r>
            <a:endParaRPr lang="ru-RU" sz="4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7" descr="star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312" y="908721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/>
          </p:nvPr>
        </p:nvGraphicFramePr>
        <p:xfrm>
          <a:off x="2927648" y="2051720"/>
          <a:ext cx="7110536" cy="418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33042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95601" y="188640"/>
            <a:ext cx="6512511" cy="64807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Формы работы с учителями</a:t>
            </a:r>
          </a:p>
        </p:txBody>
      </p:sp>
      <p:pic>
        <p:nvPicPr>
          <p:cNvPr id="15" name="Picture 2" descr="C:\Users\Школа\Documents\Documents\фото -коучинг 07.11.12\IMG_4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07" y="3676678"/>
            <a:ext cx="3384375" cy="2995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6" y="3933057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star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4392" y="404665"/>
            <a:ext cx="901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92" y="4206240"/>
            <a:ext cx="3600000" cy="27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G:\фото для выставки\IMG_4084 - копия (8284822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1319" y="4719689"/>
            <a:ext cx="2519013" cy="16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763" y="1346457"/>
            <a:ext cx="2390957" cy="1985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79" y="568626"/>
            <a:ext cx="3600000" cy="27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 descr="C:\Users\sdcas\Pictures\ФОТО\IMG_20161115_102501.jpg"/>
          <p:cNvPicPr>
            <a:picLocks noGrp="1"/>
          </p:cNvPicPr>
          <p:nvPr>
            <p:ph sz="quarter" idx="13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6" y="1346456"/>
            <a:ext cx="3597572" cy="2330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7441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2144</TotalTime>
  <Words>245</Words>
  <Application>Microsoft Office PowerPoint</Application>
  <PresentationFormat>Широкоэкранный</PresentationFormat>
  <Paragraphs>76</Paragraphs>
  <Slides>15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Georgia</vt:lpstr>
      <vt:lpstr>Times New Roman</vt:lpstr>
      <vt:lpstr>Verdana</vt:lpstr>
      <vt:lpstr>Воздушный поток</vt:lpstr>
      <vt:lpstr>Обновление содержания образования: проблемы и перспективы.   Мурадилова Ш.К.  – директор   КГУ «Доломитовская средняя школа»  </vt:lpstr>
      <vt:lpstr>   </vt:lpstr>
      <vt:lpstr>Презентация PowerPoint</vt:lpstr>
      <vt:lpstr>Презентация PowerPoint</vt:lpstr>
      <vt:lpstr>Презентация PowerPoint</vt:lpstr>
      <vt:lpstr>Образовательный уровень педагогических кадров</vt:lpstr>
      <vt:lpstr>Презентация PowerPoint</vt:lpstr>
      <vt:lpstr>Динамика среднего балла ЕНТ</vt:lpstr>
      <vt:lpstr>Формы работы с учителями</vt:lpstr>
      <vt:lpstr>РАБОТА С РОДИТЕЛЯМИ</vt:lpstr>
      <vt:lpstr>Активная деятельность учащихся 1-ого класса на уроке Учитель Тихая Л.Н.</vt:lpstr>
      <vt:lpstr>Презентация PowerPoint</vt:lpstr>
      <vt:lpstr>Кабинеты  новой формации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sdcas</cp:lastModifiedBy>
  <cp:revision>145</cp:revision>
  <dcterms:created xsi:type="dcterms:W3CDTF">2014-02-23T12:05:11Z</dcterms:created>
  <dcterms:modified xsi:type="dcterms:W3CDTF">2017-08-28T15:54:27Z</dcterms:modified>
</cp:coreProperties>
</file>