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6" r:id="rId2"/>
    <p:sldId id="261" r:id="rId3"/>
    <p:sldId id="258" r:id="rId4"/>
    <p:sldId id="262" r:id="rId5"/>
    <p:sldId id="259" r:id="rId6"/>
    <p:sldId id="260" r:id="rId7"/>
    <p:sldId id="264" r:id="rId8"/>
    <p:sldId id="265" r:id="rId9"/>
    <p:sldId id="272" r:id="rId10"/>
    <p:sldId id="273" r:id="rId11"/>
    <p:sldId id="274" r:id="rId12"/>
    <p:sldId id="269" r:id="rId13"/>
    <p:sldId id="267" r:id="rId14"/>
    <p:sldId id="271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E0EAE"/>
    <a:srgbClr val="AD239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33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7E150C-B2BC-4E0E-9BED-E10F82A4B19F}" type="datetimeFigureOut">
              <a:rPr lang="ru-RU" smtClean="0"/>
              <a:pPr/>
              <a:t>31.08.2017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5B0D3B-D30D-439F-9ADE-ECCC3872C78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613496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Если</a:t>
            </a:r>
            <a:r>
              <a:rPr lang="ru-RU" baseline="0" dirty="0" smtClean="0"/>
              <a:t>  они не </a:t>
            </a:r>
            <a:r>
              <a:rPr lang="ru-RU" baseline="0" dirty="0" err="1" smtClean="0"/>
              <a:t>согланны</a:t>
            </a:r>
            <a:r>
              <a:rPr lang="ru-RU" baseline="0" dirty="0" smtClean="0"/>
              <a:t> то внести изменения за четверть, за раздел,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2BE369-06F0-4186-BEDC-8D760CAD3394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281529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ACBC3-25D3-4073-AAA2-2E4BDB33388F}" type="datetimeFigureOut">
              <a:rPr lang="ru-RU" smtClean="0"/>
              <a:pPr/>
              <a:t>31.08.2017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12A66-97B0-42DB-8025-57C5836FC8D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ACBC3-25D3-4073-AAA2-2E4BDB33388F}" type="datetimeFigureOut">
              <a:rPr lang="ru-RU" smtClean="0"/>
              <a:pPr/>
              <a:t>31.08.2017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12A66-97B0-42DB-8025-57C5836FC8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ACBC3-25D3-4073-AAA2-2E4BDB33388F}" type="datetimeFigureOut">
              <a:rPr lang="ru-RU" smtClean="0"/>
              <a:pPr/>
              <a:t>31.08.2017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12A66-97B0-42DB-8025-57C5836FC8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ACBC3-25D3-4073-AAA2-2E4BDB33388F}" type="datetimeFigureOut">
              <a:rPr lang="ru-RU" smtClean="0"/>
              <a:pPr/>
              <a:t>31.08.2017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12A66-97B0-42DB-8025-57C5836FC8D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ACBC3-25D3-4073-AAA2-2E4BDB33388F}" type="datetimeFigureOut">
              <a:rPr lang="ru-RU" smtClean="0"/>
              <a:pPr/>
              <a:t>31.08.2017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12A66-97B0-42DB-8025-57C5836FC8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ACBC3-25D3-4073-AAA2-2E4BDB33388F}" type="datetimeFigureOut">
              <a:rPr lang="ru-RU" smtClean="0"/>
              <a:pPr/>
              <a:t>31.08.2017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12A66-97B0-42DB-8025-57C5836FC8D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ACBC3-25D3-4073-AAA2-2E4BDB33388F}" type="datetimeFigureOut">
              <a:rPr lang="ru-RU" smtClean="0"/>
              <a:pPr/>
              <a:t>31.08.2017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12A66-97B0-42DB-8025-57C5836FC8D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ACBC3-25D3-4073-AAA2-2E4BDB33388F}" type="datetimeFigureOut">
              <a:rPr lang="ru-RU" smtClean="0"/>
              <a:pPr/>
              <a:t>31.08.2017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12A66-97B0-42DB-8025-57C5836FC8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ACBC3-25D3-4073-AAA2-2E4BDB33388F}" type="datetimeFigureOut">
              <a:rPr lang="ru-RU" smtClean="0"/>
              <a:pPr/>
              <a:t>31.08.2017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12A66-97B0-42DB-8025-57C5836FC8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ACBC3-25D3-4073-AAA2-2E4BDB33388F}" type="datetimeFigureOut">
              <a:rPr lang="ru-RU" smtClean="0"/>
              <a:pPr/>
              <a:t>31.08.2017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12A66-97B0-42DB-8025-57C5836FC8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ACBC3-25D3-4073-AAA2-2E4BDB33388F}" type="datetimeFigureOut">
              <a:rPr lang="ru-RU" smtClean="0"/>
              <a:pPr/>
              <a:t>31.08.2017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12A66-97B0-42DB-8025-57C5836FC8D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5AACBC3-25D3-4073-AAA2-2E4BDB33388F}" type="datetimeFigureOut">
              <a:rPr lang="ru-RU" smtClean="0"/>
              <a:pPr/>
              <a:t>31.08.2017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6112A66-97B0-42DB-8025-57C5836FC8D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99592" y="764704"/>
            <a:ext cx="7344816" cy="4874096"/>
          </a:xfrm>
        </p:spPr>
        <p:txBody>
          <a:bodyPr/>
          <a:lstStyle/>
          <a:p>
            <a:endParaRPr lang="kk-KZ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kk-KZ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kk-KZ" sz="3600" b="1" i="1" dirty="0" smtClean="0">
                <a:solidFill>
                  <a:srgbClr val="0E0EAE"/>
                </a:solidFill>
                <a:latin typeface="Times New Roman" pitchFamily="18" charset="0"/>
                <a:cs typeface="Times New Roman" pitchFamily="18" charset="0"/>
              </a:rPr>
              <a:t>БІЛІМ БЕРУ МАЗМҰНЫНЫҢ ЖАҢАРТЫЛУЫ</a:t>
            </a:r>
            <a:endParaRPr lang="en-US" sz="3600" b="1" i="1" dirty="0" smtClean="0">
              <a:solidFill>
                <a:srgbClr val="0E0EAE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kk-KZ" sz="3600" b="1" i="1" dirty="0" smtClean="0">
              <a:solidFill>
                <a:srgbClr val="0E0EAE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kk-KZ" sz="3600" b="1" i="1" dirty="0" smtClean="0">
                <a:solidFill>
                  <a:srgbClr val="0E0EAE"/>
                </a:solidFill>
                <a:latin typeface="Times New Roman" pitchFamily="18" charset="0"/>
                <a:cs typeface="Times New Roman" pitchFamily="18" charset="0"/>
              </a:rPr>
              <a:t>ОБНОВЛЕНИЕ СОДЕРЖАНИЯ ОБРАЗОВАНИЯ</a:t>
            </a:r>
          </a:p>
        </p:txBody>
      </p:sp>
    </p:spTree>
    <p:extLst>
      <p:ext uri="{BB962C8B-B14F-4D97-AF65-F5344CB8AC3E}">
        <p14:creationId xmlns:p14="http://schemas.microsoft.com/office/powerpoint/2010/main" xmlns="" val="26387026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xmlns="" val="370181052"/>
              </p:ext>
            </p:extLst>
          </p:nvPr>
        </p:nvGraphicFramePr>
        <p:xfrm>
          <a:off x="1223328" y="1902032"/>
          <a:ext cx="5220880" cy="422875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68352"/>
                <a:gridCol w="3672408"/>
                <a:gridCol w="1080120"/>
              </a:tblGrid>
              <a:tr h="4227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 dirty="0">
                          <a:effectLst/>
                        </a:rPr>
                        <a:t>№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>
                          <a:effectLst/>
                        </a:rPr>
                        <a:t>критерии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>
                          <a:effectLst/>
                        </a:rPr>
                        <a:t>баллы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2275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>
                          <a:effectLst/>
                        </a:rPr>
                        <a:t>1.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>
                          <a:effectLst/>
                        </a:rPr>
                        <a:t>знает название химического вещества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>
                          <a:effectLst/>
                        </a:rPr>
                        <a:t>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2275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>
                          <a:effectLst/>
                        </a:rPr>
                        <a:t>2.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>
                          <a:effectLst/>
                        </a:rPr>
                        <a:t>знает название химических элементов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>
                          <a:effectLst/>
                        </a:rPr>
                        <a:t>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411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 dirty="0">
                          <a:effectLst/>
                        </a:rPr>
                        <a:t>3.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>
                          <a:effectLst/>
                        </a:rPr>
                        <a:t>умеет определять качественный состав химического вещества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>
                          <a:effectLst/>
                        </a:rPr>
                        <a:t>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411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>
                          <a:effectLst/>
                        </a:rPr>
                        <a:t>4.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>
                          <a:effectLst/>
                        </a:rPr>
                        <a:t>умеет определять количественный состав химического вещества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>
                          <a:effectLst/>
                        </a:rPr>
                        <a:t>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22753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>
                          <a:effectLst/>
                        </a:rPr>
                        <a:t>5.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>
                          <a:effectLst/>
                        </a:rPr>
                        <a:t>знает порядок вычисления молекулярной массы 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>
                          <a:effectLst/>
                        </a:rPr>
                        <a:t>0,5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2275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>
                          <a:effectLst/>
                        </a:rPr>
                        <a:t>допускает ошибки в математических расчетах 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043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 dirty="0">
                          <a:effectLst/>
                        </a:rPr>
                        <a:t>4,5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223963" y="1264236"/>
            <a:ext cx="6516389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16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Дескрипторы к заданию: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804248" y="3204399"/>
            <a:ext cx="1920763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kk-KZ" sz="1600" b="1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Рекомендации: </a:t>
            </a:r>
            <a:endParaRPr lang="ru-RU" sz="7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kk-KZ" sz="1600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 Не торопись! Будь внимателен при математических расчетах!</a:t>
            </a:r>
            <a:endParaRPr lang="ru-RU" sz="7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kk-KZ" sz="1600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2.Повтори сложение двухзначных(и т.д....) цифр.</a:t>
            </a:r>
            <a:endParaRPr lang="kk-KZ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016558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83568" y="731520"/>
            <a:ext cx="7560840" cy="5505792"/>
          </a:xfrm>
        </p:spPr>
        <p:txBody>
          <a:bodyPr/>
          <a:lstStyle/>
          <a:p>
            <a:pPr marL="45720" indent="0" algn="ctr">
              <a:buNone/>
            </a:pPr>
            <a:endParaRPr lang="kk-KZ" b="1" dirty="0" smtClean="0"/>
          </a:p>
          <a:p>
            <a:pPr marL="45720" indent="0" algn="ctr">
              <a:buNone/>
            </a:pPr>
            <a:r>
              <a:rPr lang="kk-KZ" b="1" dirty="0" smtClean="0"/>
              <a:t>Жиынтық бағалау / Суммативное оценивание</a:t>
            </a:r>
          </a:p>
          <a:p>
            <a:pPr marL="502920" indent="-457200">
              <a:buAutoNum type="arabicPeriod"/>
            </a:pPr>
            <a:r>
              <a:rPr lang="kk-KZ" dirty="0" smtClean="0"/>
              <a:t>После каждого пройденного раздела (по техническим предметам) и сквозных тем (по гуманитарным предметам), а далее и четверти,   ученик пишет контрольную работу (письменная работа, тестовые задания, аудирование и т.д.)</a:t>
            </a:r>
          </a:p>
          <a:p>
            <a:pPr marL="502920" indent="-457200">
              <a:buAutoNum type="arabicPeriod"/>
            </a:pPr>
            <a:r>
              <a:rPr lang="kk-KZ" dirty="0" smtClean="0"/>
              <a:t>Набранные баллы за разделы и </a:t>
            </a:r>
            <a:r>
              <a:rPr lang="kk-KZ" smtClean="0"/>
              <a:t>сквозные темы, </a:t>
            </a:r>
            <a:r>
              <a:rPr lang="kk-KZ" dirty="0" smtClean="0"/>
              <a:t>вместе суммируются и переводятся в итоговую оценку за четверть и далее в годовую.</a:t>
            </a:r>
          </a:p>
          <a:p>
            <a:pPr marL="502920" indent="-457200">
              <a:buAutoNum type="arabicPeriod"/>
            </a:pPr>
            <a:r>
              <a:rPr lang="kk-KZ" dirty="0" smtClean="0"/>
              <a:t>Не оцениваются следующие предметы: физическая культура и самопознание (пишется зачтено).</a:t>
            </a:r>
          </a:p>
          <a:p>
            <a:pPr marL="45720" indent="0">
              <a:buNone/>
            </a:pPr>
            <a:endParaRPr lang="kk-KZ" dirty="0" smtClean="0"/>
          </a:p>
        </p:txBody>
      </p:sp>
    </p:spTree>
    <p:extLst>
      <p:ext uri="{BB962C8B-B14F-4D97-AF65-F5344CB8AC3E}">
        <p14:creationId xmlns:p14="http://schemas.microsoft.com/office/powerpoint/2010/main" xmlns="" val="19436972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5" y="260648"/>
            <a:ext cx="7200800" cy="50405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ОҚУШЫНЫ ТОҚСАНДЫҚ БАҒАЛАУ ЕСЕБІ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750E4-7867-45A6-94BB-B30865F9216B}" type="slidenum">
              <a:rPr lang="ru-RU" smtClean="0">
                <a:solidFill>
                  <a:srgbClr val="E7BC29">
                    <a:shade val="75000"/>
                  </a:srgbClr>
                </a:solidFill>
              </a:rPr>
              <a:pPr/>
              <a:t>12</a:t>
            </a:fld>
            <a:endParaRPr lang="ru-RU">
              <a:solidFill>
                <a:srgbClr val="E7BC29">
                  <a:shade val="75000"/>
                </a:srgb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356780" y="6381330"/>
            <a:ext cx="64258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i="1" dirty="0" err="1" smtClean="0">
                <a:solidFill>
                  <a:srgbClr val="0070C0"/>
                </a:solidFill>
                <a:latin typeface="Arial Narrow" panose="020B0606020202030204" pitchFamily="34" charset="0"/>
              </a:rPr>
              <a:t>*Ұпай және баға есебі</a:t>
            </a:r>
            <a:r>
              <a:rPr lang="ru-RU" sz="1400" b="1" i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 </a:t>
            </a:r>
            <a:r>
              <a:rPr lang="ru-RU" sz="1400" b="1" i="1" dirty="0" err="1" smtClean="0">
                <a:solidFill>
                  <a:srgbClr val="0070C0"/>
                </a:solidFill>
                <a:latin typeface="Arial Narrow" panose="020B0606020202030204" pitchFamily="34" charset="0"/>
              </a:rPr>
              <a:t>электронды</a:t>
            </a:r>
            <a:r>
              <a:rPr lang="ru-RU" sz="1400" b="1" i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 </a:t>
            </a:r>
            <a:r>
              <a:rPr lang="ru-RU" sz="1400" b="1" i="1" dirty="0" err="1" smtClean="0">
                <a:solidFill>
                  <a:srgbClr val="0070C0"/>
                </a:solidFill>
                <a:latin typeface="Arial Narrow" panose="020B0606020202030204" pitchFamily="34" charset="0"/>
              </a:rPr>
              <a:t>журналда</a:t>
            </a:r>
            <a:r>
              <a:rPr lang="ru-RU" sz="1400" b="1" i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 </a:t>
            </a:r>
            <a:r>
              <a:rPr lang="ru-RU" sz="1400" b="1" i="1" dirty="0" err="1" smtClean="0">
                <a:solidFill>
                  <a:srgbClr val="0070C0"/>
                </a:solidFill>
                <a:latin typeface="Arial Narrow" panose="020B0606020202030204" pitchFamily="34" charset="0"/>
              </a:rPr>
              <a:t>автоматты</a:t>
            </a:r>
            <a:r>
              <a:rPr lang="ru-RU" sz="1400" b="1" i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 </a:t>
            </a:r>
            <a:r>
              <a:rPr lang="ru-RU" sz="1400" b="1" i="1" dirty="0" err="1" smtClean="0">
                <a:solidFill>
                  <a:srgbClr val="0070C0"/>
                </a:solidFill>
                <a:latin typeface="Arial Narrow" panose="020B0606020202030204" pitchFamily="34" charset="0"/>
              </a:rPr>
              <a:t>түрде  іске</a:t>
            </a:r>
            <a:r>
              <a:rPr lang="ru-RU" sz="1400" b="1" i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 </a:t>
            </a:r>
            <a:r>
              <a:rPr lang="ru-RU" sz="1400" b="1" i="1" dirty="0" err="1" smtClean="0">
                <a:solidFill>
                  <a:srgbClr val="0070C0"/>
                </a:solidFill>
                <a:latin typeface="Arial Narrow" panose="020B0606020202030204" pitchFamily="34" charset="0"/>
              </a:rPr>
              <a:t>асырылады</a:t>
            </a:r>
            <a:r>
              <a:rPr lang="ru-RU" sz="1400" b="1" i="1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 </a:t>
            </a:r>
            <a:endParaRPr lang="en-US" sz="1400" b="1" i="1" dirty="0">
              <a:solidFill>
                <a:srgbClr val="0070C0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785954124"/>
              </p:ext>
            </p:extLst>
          </p:nvPr>
        </p:nvGraphicFramePr>
        <p:xfrm>
          <a:off x="6030162" y="2544282"/>
          <a:ext cx="2358262" cy="254090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25620"/>
                <a:gridCol w="1632642"/>
              </a:tblGrid>
              <a:tr h="912024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Ұпайды бағаға айналдыру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шкаласы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(</a:t>
                      </a:r>
                      <a:r>
                        <a:rPr lang="ru-RU" sz="14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бастауыш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сыныптар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үшін</a:t>
                      </a:r>
                      <a:r>
                        <a:rPr lang="ru-RU" sz="1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ru-RU" sz="1400" b="1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/>
                </a:tc>
                <a:tc hMerge="1">
                  <a:txBody>
                    <a:bodyPr/>
                    <a:lstStyle/>
                    <a:p>
                      <a:endParaRPr lang="en-US" sz="12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</a:tr>
              <a:tr h="27788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"1"</a:t>
                      </a:r>
                    </a:p>
                  </a:txBody>
                  <a:tcPr marL="5358" marR="5358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0-20%</a:t>
                      </a:r>
                    </a:p>
                  </a:txBody>
                  <a:tcPr marL="5358" marR="5358" marT="9525" marB="0" anchor="ctr"/>
                </a:tc>
              </a:tr>
              <a:tr h="33774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"2"</a:t>
                      </a:r>
                    </a:p>
                  </a:txBody>
                  <a:tcPr marL="5358" marR="5358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21%-40%</a:t>
                      </a:r>
                    </a:p>
                  </a:txBody>
                  <a:tcPr marL="5358" marR="5358" marT="9525" marB="0" anchor="ctr"/>
                </a:tc>
              </a:tr>
              <a:tr h="33774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"3"</a:t>
                      </a:r>
                    </a:p>
                  </a:txBody>
                  <a:tcPr marL="5358" marR="5358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41%-60%</a:t>
                      </a:r>
                    </a:p>
                  </a:txBody>
                  <a:tcPr marL="5358" marR="5358" marT="9525" marB="0" anchor="ctr"/>
                </a:tc>
              </a:tr>
              <a:tr h="33774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"4"</a:t>
                      </a:r>
                    </a:p>
                  </a:txBody>
                  <a:tcPr marL="5358" marR="5358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61%-80%</a:t>
                      </a:r>
                    </a:p>
                  </a:txBody>
                  <a:tcPr marL="5358" marR="5358" marT="9525" marB="0" anchor="ctr"/>
                </a:tc>
              </a:tr>
              <a:tr h="33774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"5"</a:t>
                      </a:r>
                    </a:p>
                  </a:txBody>
                  <a:tcPr marL="5358" marR="5358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81%-100%</a:t>
                      </a:r>
                    </a:p>
                  </a:txBody>
                  <a:tcPr marL="5358" marR="5358" marT="9525" marB="0" anchor="ctr"/>
                </a:tc>
              </a:tr>
            </a:tbl>
          </a:graphicData>
        </a:graphic>
      </p:graphicFrame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216767172"/>
              </p:ext>
            </p:extLst>
          </p:nvPr>
        </p:nvGraphicFramePr>
        <p:xfrm>
          <a:off x="899591" y="2636912"/>
          <a:ext cx="4824536" cy="1800200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588155"/>
                <a:gridCol w="668341"/>
                <a:gridCol w="537456"/>
                <a:gridCol w="698021"/>
                <a:gridCol w="617738"/>
                <a:gridCol w="617738"/>
                <a:gridCol w="540521"/>
                <a:gridCol w="556566"/>
              </a:tblGrid>
              <a:tr h="473737"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 </a:t>
                      </a:r>
                      <a:r>
                        <a:rPr lang="ru-RU" sz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бөлімді 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СБ</a:t>
                      </a:r>
                      <a:endParaRPr lang="en-US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 </a:t>
                      </a:r>
                      <a:r>
                        <a:rPr lang="ru-RU" sz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бөлімді 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СБ</a:t>
                      </a:r>
                      <a:endParaRPr lang="en-US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3 </a:t>
                      </a:r>
                      <a:r>
                        <a:rPr lang="ru-RU" sz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бөлімді 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СБ</a:t>
                      </a:r>
                      <a:endParaRPr lang="en-US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Тоқсанды 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СБ </a:t>
                      </a:r>
                    </a:p>
                  </a:txBody>
                  <a:tcPr marL="68580" marR="6858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73737">
                <a:tc>
                  <a:txBody>
                    <a:bodyPr/>
                    <a:lstStyle/>
                    <a:p>
                      <a:pPr algn="ctr"/>
                      <a:r>
                        <a:rPr lang="ru-RU" sz="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Оқушылар ұпайы</a:t>
                      </a:r>
                      <a:endParaRPr lang="en-US" sz="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latin typeface="Times New Roman" pitchFamily="18" charset="0"/>
                          <a:cs typeface="Times New Roman" pitchFamily="18" charset="0"/>
                        </a:rPr>
                        <a:t>Макс. </a:t>
                      </a:r>
                      <a:r>
                        <a:rPr lang="ru-RU" sz="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үпай</a:t>
                      </a:r>
                      <a:endParaRPr lang="en-US" sz="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Оқушылар ұпайы</a:t>
                      </a:r>
                      <a:endParaRPr lang="en-US" sz="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latin typeface="Times New Roman" pitchFamily="18" charset="0"/>
                          <a:cs typeface="Times New Roman" pitchFamily="18" charset="0"/>
                        </a:rPr>
                        <a:t>Макс. </a:t>
                      </a:r>
                      <a:r>
                        <a:rPr lang="ru-RU" sz="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үпай</a:t>
                      </a:r>
                      <a:endParaRPr lang="en-US" sz="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Оқушылар ұпайы</a:t>
                      </a:r>
                      <a:endParaRPr lang="en-US" sz="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latin typeface="Times New Roman" pitchFamily="18" charset="0"/>
                          <a:cs typeface="Times New Roman" pitchFamily="18" charset="0"/>
                        </a:rPr>
                        <a:t>Макс. </a:t>
                      </a:r>
                      <a:r>
                        <a:rPr lang="ru-RU" sz="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үпай</a:t>
                      </a:r>
                      <a:endParaRPr lang="en-US" sz="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Оқушылар ұпайы</a:t>
                      </a:r>
                      <a:endParaRPr lang="en-US" sz="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latin typeface="Times New Roman" pitchFamily="18" charset="0"/>
                          <a:cs typeface="Times New Roman" pitchFamily="18" charset="0"/>
                        </a:rPr>
                        <a:t>Макс. </a:t>
                      </a:r>
                      <a:r>
                        <a:rPr lang="ru-RU" sz="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үпай</a:t>
                      </a:r>
                      <a:endParaRPr lang="en-US" sz="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/>
                </a:tc>
              </a:tr>
              <a:tr h="284242">
                <a:tc>
                  <a:txBody>
                    <a:bodyPr/>
                    <a:lstStyle/>
                    <a:p>
                      <a:pPr algn="ctr"/>
                      <a:r>
                        <a:rPr lang="kk-KZ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en-US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en-US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ru-RU" sz="12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en-US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lang="en-US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endParaRPr lang="ru-RU" sz="12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/>
                </a:tc>
              </a:tr>
              <a:tr h="284242"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15%</a:t>
                      </a:r>
                      <a:endParaRPr lang="en-US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15%</a:t>
                      </a:r>
                      <a:endParaRPr lang="en-US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20%</a:t>
                      </a:r>
                      <a:endParaRPr lang="en-US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50%</a:t>
                      </a:r>
                    </a:p>
                  </a:txBody>
                  <a:tcPr marL="68580" marR="6858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84242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2,1</a:t>
                      </a:r>
                      <a:endParaRPr lang="en-US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en-US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2,4</a:t>
                      </a:r>
                      <a:endParaRPr lang="ru-RU" sz="12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1,3</a:t>
                      </a:r>
                      <a:endParaRPr lang="en-US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en-US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7,5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68580" marR="68580"/>
                </a:tc>
              </a:tr>
            </a:tbl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1187624" y="4581130"/>
            <a:ext cx="4166266" cy="110799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ru-RU" sz="1600" dirty="0" smtClean="0">
              <a:latin typeface="Arial Narrow" panose="020B0606020202030204" pitchFamily="34" charset="0"/>
            </a:endParaRPr>
          </a:p>
          <a:p>
            <a:pPr algn="ctr"/>
            <a:endParaRPr lang="ru-RU" sz="1600" dirty="0">
              <a:latin typeface="Arial Narrow" panose="020B0606020202030204" pitchFamily="34" charset="0"/>
            </a:endParaRP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2,1+2,4+1,3+7,5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= 13,3 из 20 </a:t>
            </a:r>
          </a:p>
          <a:p>
            <a:pPr algn="ctr"/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13,3 ~ 66,5</a:t>
            </a:r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%  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652120" y="5085184"/>
            <a:ext cx="31683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 err="1" smtClean="0">
                <a:solidFill>
                  <a:srgbClr val="0E0EAE"/>
                </a:solidFill>
                <a:latin typeface="Times New Roman" pitchFamily="18" charset="0"/>
                <a:cs typeface="Times New Roman" pitchFamily="18" charset="0"/>
              </a:rPr>
              <a:t>Оқушының тоқсандық бағасы </a:t>
            </a:r>
            <a:r>
              <a:rPr lang="ru-RU" i="1" dirty="0" smtClean="0">
                <a:solidFill>
                  <a:srgbClr val="0E0EAE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i="1" dirty="0">
                <a:solidFill>
                  <a:srgbClr val="0E0EAE"/>
                </a:solidFill>
                <a:latin typeface="Times New Roman" pitchFamily="18" charset="0"/>
                <a:cs typeface="Times New Roman" pitchFamily="18" charset="0"/>
              </a:rPr>
              <a:t>4» </a:t>
            </a:r>
            <a:endParaRPr lang="en-US" i="1" dirty="0">
              <a:solidFill>
                <a:srgbClr val="0E0EA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754530296"/>
              </p:ext>
            </p:extLst>
          </p:nvPr>
        </p:nvGraphicFramePr>
        <p:xfrm>
          <a:off x="1187625" y="1087702"/>
          <a:ext cx="2611173" cy="126001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70391"/>
                <a:gridCol w="870391"/>
                <a:gridCol w="870391"/>
              </a:tblGrid>
              <a:tr h="476628"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Бөлімді</a:t>
                      </a:r>
                      <a:r>
                        <a:rPr lang="ru-RU" sz="1400" b="1" i="0" u="none" strike="noStrike" baseline="0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СБ 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Бөлімді</a:t>
                      </a:r>
                      <a:r>
                        <a:rPr lang="ru-RU" sz="1400" b="1" i="0" u="none" strike="noStrike" baseline="0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СБ 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Бөлімді</a:t>
                      </a:r>
                      <a:r>
                        <a:rPr lang="ru-RU" sz="1400" b="1" i="0" u="none" strike="noStrike" baseline="0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СБ </a:t>
                      </a:r>
                    </a:p>
                  </a:txBody>
                  <a:tcPr marL="68580" marR="68580"/>
                </a:tc>
              </a:tr>
              <a:tr h="336444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15%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15%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20%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/>
                </a:tc>
              </a:tr>
              <a:tr h="376098">
                <a:tc gridSpan="3"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50%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904188361"/>
              </p:ext>
            </p:extLst>
          </p:nvPr>
        </p:nvGraphicFramePr>
        <p:xfrm>
          <a:off x="4575876" y="1087703"/>
          <a:ext cx="1220259" cy="117874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20259"/>
              </a:tblGrid>
              <a:tr h="578500"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0" u="none" strike="noStrike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Тоқсанды </a:t>
                      </a:r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СБ </a:t>
                      </a:r>
                    </a:p>
                  </a:txBody>
                  <a:tcPr marL="68580" marR="68580"/>
                </a:tc>
              </a:tr>
              <a:tr h="538662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50%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anchor="ctr"/>
                </a:tc>
              </a:tr>
            </a:tbl>
          </a:graphicData>
        </a:graphic>
      </p:graphicFrame>
      <p:graphicFrame>
        <p:nvGraphicFramePr>
          <p:cNvPr id="19" name="Таблица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979110715"/>
              </p:ext>
            </p:extLst>
          </p:nvPr>
        </p:nvGraphicFramePr>
        <p:xfrm>
          <a:off x="6948264" y="1087702"/>
          <a:ext cx="1368152" cy="112057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68152"/>
              </a:tblGrid>
              <a:tr h="636665">
                <a:tc>
                  <a:txBody>
                    <a:bodyPr/>
                    <a:lstStyle/>
                    <a:p>
                      <a:pPr algn="ctr"/>
                      <a:r>
                        <a:rPr lang="ru-RU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Тоқсандық баға</a:t>
                      </a:r>
                      <a:endParaRPr lang="en-US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/>
                </a:tc>
              </a:tr>
              <a:tr h="480496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100 % 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anchor="ctr"/>
                </a:tc>
              </a:tr>
            </a:tbl>
          </a:graphicData>
        </a:graphic>
      </p:graphicFrame>
      <p:pic>
        <p:nvPicPr>
          <p:cNvPr id="22" name="Рисунок 2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60815" y="1087703"/>
            <a:ext cx="387428" cy="516570"/>
          </a:xfrm>
          <a:prstGeom prst="rect">
            <a:avLst/>
          </a:prstGeom>
        </p:spPr>
      </p:pic>
      <p:grpSp>
        <p:nvGrpSpPr>
          <p:cNvPr id="25" name="Группа 24"/>
          <p:cNvGrpSpPr/>
          <p:nvPr/>
        </p:nvGrpSpPr>
        <p:grpSpPr>
          <a:xfrm>
            <a:off x="6012160" y="1219991"/>
            <a:ext cx="378042" cy="264795"/>
            <a:chOff x="5220072" y="1186389"/>
            <a:chExt cx="504056" cy="264795"/>
          </a:xfrm>
        </p:grpSpPr>
        <p:sp>
          <p:nvSpPr>
            <p:cNvPr id="24" name="Прямоугольник 23"/>
            <p:cNvSpPr/>
            <p:nvPr/>
          </p:nvSpPr>
          <p:spPr>
            <a:xfrm>
              <a:off x="5220072" y="1356146"/>
              <a:ext cx="504056" cy="95038"/>
            </a:xfrm>
            <a:prstGeom prst="rect">
              <a:avLst/>
            </a:prstGeom>
            <a:solidFill>
              <a:srgbClr val="92D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Прямоугольник 25"/>
            <p:cNvSpPr/>
            <p:nvPr/>
          </p:nvSpPr>
          <p:spPr>
            <a:xfrm>
              <a:off x="5220072" y="1186389"/>
              <a:ext cx="504056" cy="95038"/>
            </a:xfrm>
            <a:prstGeom prst="rect">
              <a:avLst/>
            </a:prstGeom>
            <a:solidFill>
              <a:srgbClr val="92D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30" name="Прямая соединительная линия 29"/>
          <p:cNvCxnSpPr/>
          <p:nvPr/>
        </p:nvCxnSpPr>
        <p:spPr>
          <a:xfrm>
            <a:off x="2411760" y="4221088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/>
          <p:nvPr/>
        </p:nvCxnSpPr>
        <p:spPr>
          <a:xfrm>
            <a:off x="2051720" y="4077072"/>
            <a:ext cx="1116124" cy="5040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/>
          <p:nvPr/>
        </p:nvCxnSpPr>
        <p:spPr>
          <a:xfrm>
            <a:off x="3113838" y="4077072"/>
            <a:ext cx="270030" cy="5040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 стрелкой 40"/>
          <p:cNvCxnSpPr/>
          <p:nvPr/>
        </p:nvCxnSpPr>
        <p:spPr>
          <a:xfrm flipH="1">
            <a:off x="3653898" y="4077072"/>
            <a:ext cx="378042" cy="5040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 стрелкой 42"/>
          <p:cNvCxnSpPr/>
          <p:nvPr/>
        </p:nvCxnSpPr>
        <p:spPr>
          <a:xfrm flipH="1">
            <a:off x="3869922" y="4064586"/>
            <a:ext cx="1044054" cy="5085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495780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260648"/>
            <a:ext cx="7632847" cy="50405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РАСЧЕТ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ОЦЕНКИ УЧАЩЕГОСЯ ЗА ЧЕТВЕРТЬ 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4125185" y="6198767"/>
            <a:ext cx="1828800" cy="365125"/>
          </a:xfrm>
        </p:spPr>
        <p:txBody>
          <a:bodyPr/>
          <a:lstStyle/>
          <a:p>
            <a:fld id="{FBF750E4-7867-45A6-94BB-B30865F9216B}" type="slidenum">
              <a:rPr lang="ru-RU" smtClean="0">
                <a:solidFill>
                  <a:srgbClr val="E7BC29">
                    <a:shade val="75000"/>
                  </a:srgbClr>
                </a:solidFill>
              </a:rPr>
              <a:pPr/>
              <a:t>13</a:t>
            </a:fld>
            <a:endParaRPr lang="ru-RU" dirty="0">
              <a:solidFill>
                <a:srgbClr val="E7BC29">
                  <a:shade val="75000"/>
                </a:srgb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356780" y="6381330"/>
            <a:ext cx="64258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i="1" dirty="0">
                <a:solidFill>
                  <a:srgbClr val="0070C0"/>
                </a:solidFill>
                <a:latin typeface="Arial Narrow" panose="020B0606020202030204" pitchFamily="34" charset="0"/>
              </a:rPr>
              <a:t>*Расчеты баллов и оценок осуществляются автоматически в электронном журнале </a:t>
            </a:r>
            <a:endParaRPr lang="en-US" sz="1400" b="1" i="1" dirty="0">
              <a:solidFill>
                <a:srgbClr val="0070C0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346996116"/>
              </p:ext>
            </p:extLst>
          </p:nvPr>
        </p:nvGraphicFramePr>
        <p:xfrm>
          <a:off x="6030162" y="2544282"/>
          <a:ext cx="2358262" cy="254090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25620"/>
                <a:gridCol w="1632642"/>
              </a:tblGrid>
              <a:tr h="912024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Шкала перевода баллов в оценку (для начальных</a:t>
                      </a:r>
                      <a:r>
                        <a:rPr lang="ru-RU" sz="1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классов)</a:t>
                      </a:r>
                      <a:endParaRPr lang="ru-RU" sz="1400" b="1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/>
                </a:tc>
                <a:tc hMerge="1">
                  <a:txBody>
                    <a:bodyPr/>
                    <a:lstStyle/>
                    <a:p>
                      <a:endParaRPr lang="en-US" sz="12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</a:tr>
              <a:tr h="27788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"1"</a:t>
                      </a:r>
                    </a:p>
                  </a:txBody>
                  <a:tcPr marL="5358" marR="5358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0-20%</a:t>
                      </a:r>
                    </a:p>
                  </a:txBody>
                  <a:tcPr marL="5358" marR="5358" marT="9525" marB="0" anchor="ctr"/>
                </a:tc>
              </a:tr>
              <a:tr h="33774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"2"</a:t>
                      </a:r>
                    </a:p>
                  </a:txBody>
                  <a:tcPr marL="5358" marR="5358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21%-40%</a:t>
                      </a:r>
                    </a:p>
                  </a:txBody>
                  <a:tcPr marL="5358" marR="5358" marT="9525" marB="0" anchor="ctr"/>
                </a:tc>
              </a:tr>
              <a:tr h="33774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"3"</a:t>
                      </a:r>
                    </a:p>
                  </a:txBody>
                  <a:tcPr marL="5358" marR="5358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41%-60%</a:t>
                      </a:r>
                    </a:p>
                  </a:txBody>
                  <a:tcPr marL="5358" marR="5358" marT="9525" marB="0" anchor="ctr"/>
                </a:tc>
              </a:tr>
              <a:tr h="33774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"4"</a:t>
                      </a:r>
                    </a:p>
                  </a:txBody>
                  <a:tcPr marL="5358" marR="5358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61%-80%</a:t>
                      </a:r>
                    </a:p>
                  </a:txBody>
                  <a:tcPr marL="5358" marR="5358" marT="9525" marB="0" anchor="ctr"/>
                </a:tc>
              </a:tr>
              <a:tr h="33774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"5"</a:t>
                      </a:r>
                    </a:p>
                  </a:txBody>
                  <a:tcPr marL="5358" marR="5358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81%-100%</a:t>
                      </a:r>
                    </a:p>
                  </a:txBody>
                  <a:tcPr marL="5358" marR="5358" marT="9525" marB="0" anchor="ctr"/>
                </a:tc>
              </a:tr>
            </a:tbl>
          </a:graphicData>
        </a:graphic>
      </p:graphicFrame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058404754"/>
              </p:ext>
            </p:extLst>
          </p:nvPr>
        </p:nvGraphicFramePr>
        <p:xfrm>
          <a:off x="1187624" y="2564903"/>
          <a:ext cx="4536503" cy="1764196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553041"/>
                <a:gridCol w="628440"/>
                <a:gridCol w="505369"/>
                <a:gridCol w="656348"/>
                <a:gridCol w="580858"/>
                <a:gridCol w="580858"/>
                <a:gridCol w="508251"/>
                <a:gridCol w="523338"/>
              </a:tblGrid>
              <a:tr h="498051"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СО за раздел 1</a:t>
                      </a:r>
                      <a:endParaRPr lang="en-US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Со за раздел 2 </a:t>
                      </a:r>
                      <a:endParaRPr lang="en-US" sz="12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СО за раздел 3 </a:t>
                      </a:r>
                      <a:endParaRPr lang="en-US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СО за четверть</a:t>
                      </a:r>
                      <a:endParaRPr lang="en-US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69652"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latin typeface="Times New Roman" pitchFamily="18" charset="0"/>
                          <a:cs typeface="Times New Roman" pitchFamily="18" charset="0"/>
                        </a:rPr>
                        <a:t>Балл уч-ся </a:t>
                      </a:r>
                      <a:endParaRPr lang="en-US" sz="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latin typeface="Times New Roman" pitchFamily="18" charset="0"/>
                          <a:cs typeface="Times New Roman" pitchFamily="18" charset="0"/>
                        </a:rPr>
                        <a:t>Макс. балл</a:t>
                      </a:r>
                      <a:endParaRPr lang="en-US" sz="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latin typeface="Times New Roman" pitchFamily="18" charset="0"/>
                          <a:cs typeface="Times New Roman" pitchFamily="18" charset="0"/>
                        </a:rPr>
                        <a:t>Балл уч-ся </a:t>
                      </a:r>
                      <a:endParaRPr lang="en-US" sz="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latin typeface="Times New Roman" pitchFamily="18" charset="0"/>
                          <a:cs typeface="Times New Roman" pitchFamily="18" charset="0"/>
                        </a:rPr>
                        <a:t>Макс. балл</a:t>
                      </a:r>
                      <a:endParaRPr lang="en-US" sz="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latin typeface="Times New Roman" pitchFamily="18" charset="0"/>
                          <a:cs typeface="Times New Roman" pitchFamily="18" charset="0"/>
                        </a:rPr>
                        <a:t>Балл уч-ся </a:t>
                      </a:r>
                      <a:endParaRPr lang="en-US" sz="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latin typeface="Times New Roman" pitchFamily="18" charset="0"/>
                          <a:cs typeface="Times New Roman" pitchFamily="18" charset="0"/>
                        </a:rPr>
                        <a:t>Макс. балл</a:t>
                      </a:r>
                      <a:endParaRPr lang="en-US" sz="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latin typeface="Times New Roman" pitchFamily="18" charset="0"/>
                          <a:cs typeface="Times New Roman" pitchFamily="18" charset="0"/>
                        </a:rPr>
                        <a:t>Балл уч-ся </a:t>
                      </a:r>
                      <a:endParaRPr lang="en-US" sz="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latin typeface="Times New Roman" pitchFamily="18" charset="0"/>
                          <a:cs typeface="Times New Roman" pitchFamily="18" charset="0"/>
                        </a:rPr>
                        <a:t>Макс. балл</a:t>
                      </a:r>
                      <a:endParaRPr lang="en-US" sz="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/>
                </a:tc>
              </a:tr>
              <a:tr h="298831">
                <a:tc>
                  <a:txBody>
                    <a:bodyPr/>
                    <a:lstStyle/>
                    <a:p>
                      <a:pPr algn="ctr"/>
                      <a:r>
                        <a:rPr lang="kk-KZ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en-US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en-US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ru-RU" sz="12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en-US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lang="en-US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endParaRPr lang="ru-RU" sz="12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/>
                </a:tc>
              </a:tr>
              <a:tr h="298831"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15%</a:t>
                      </a:r>
                      <a:endParaRPr lang="en-US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15%</a:t>
                      </a:r>
                      <a:endParaRPr lang="en-US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20%</a:t>
                      </a:r>
                      <a:endParaRPr lang="en-US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50%</a:t>
                      </a:r>
                    </a:p>
                  </a:txBody>
                  <a:tcPr marL="68580" marR="6858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98831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2,1</a:t>
                      </a:r>
                      <a:endParaRPr lang="en-US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en-US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2,4</a:t>
                      </a:r>
                      <a:endParaRPr lang="ru-RU" sz="12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1,3</a:t>
                      </a:r>
                      <a:endParaRPr lang="en-US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en-US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7,5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68580" marR="68580"/>
                </a:tc>
              </a:tr>
            </a:tbl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1997714" y="4725144"/>
            <a:ext cx="3312368" cy="61555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2,1+2,4+1,3+7,5 = 13,3 из 20 </a:t>
            </a:r>
          </a:p>
          <a:p>
            <a:pPr algn="ctr"/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13,3 ~ 66,5</a:t>
            </a:r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%  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394316" y="5085184"/>
            <a:ext cx="23402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>
                <a:solidFill>
                  <a:srgbClr val="0E0EAE"/>
                </a:solidFill>
                <a:latin typeface="Times New Roman" pitchFamily="18" charset="0"/>
                <a:cs typeface="Times New Roman" pitchFamily="18" charset="0"/>
              </a:rPr>
              <a:t>Оценка учащегося за четверть «4» </a:t>
            </a:r>
            <a:endParaRPr lang="en-US" i="1" dirty="0">
              <a:solidFill>
                <a:srgbClr val="0E0EA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760550150"/>
              </p:ext>
            </p:extLst>
          </p:nvPr>
        </p:nvGraphicFramePr>
        <p:xfrm>
          <a:off x="1187625" y="1062792"/>
          <a:ext cx="2611173" cy="128608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70391"/>
                <a:gridCol w="870391"/>
                <a:gridCol w="870391"/>
              </a:tblGrid>
              <a:tr h="503557"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 за раздел 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 за раздел 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 за раздел </a:t>
                      </a:r>
                    </a:p>
                  </a:txBody>
                  <a:tcPr marL="68580" marR="68580"/>
                </a:tc>
              </a:tr>
              <a:tr h="355452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15%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15%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20%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/>
                </a:tc>
              </a:tr>
              <a:tr h="402168">
                <a:tc gridSpan="3"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50%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26599967"/>
              </p:ext>
            </p:extLst>
          </p:nvPr>
        </p:nvGraphicFramePr>
        <p:xfrm>
          <a:off x="4569715" y="1087703"/>
          <a:ext cx="1220259" cy="121346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20259"/>
              </a:tblGrid>
              <a:tr h="615787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СО за четверть </a:t>
                      </a:r>
                      <a:endParaRPr lang="en-US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/>
                </a:tc>
              </a:tr>
              <a:tr h="573382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50%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anchor="ctr"/>
                </a:tc>
              </a:tr>
            </a:tbl>
          </a:graphicData>
        </a:graphic>
      </p:graphicFrame>
      <p:graphicFrame>
        <p:nvGraphicFramePr>
          <p:cNvPr id="19" name="Таблица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221568949"/>
              </p:ext>
            </p:extLst>
          </p:nvPr>
        </p:nvGraphicFramePr>
        <p:xfrm>
          <a:off x="6948264" y="1087702"/>
          <a:ext cx="1440160" cy="118916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40160"/>
              </a:tblGrid>
              <a:tr h="754081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Оценка за четверть </a:t>
                      </a:r>
                      <a:endParaRPr lang="en-US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/>
                </a:tc>
              </a:tr>
              <a:tr h="435088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100 % 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anchor="ctr"/>
                </a:tc>
              </a:tr>
            </a:tbl>
          </a:graphicData>
        </a:graphic>
      </p:graphicFrame>
      <p:pic>
        <p:nvPicPr>
          <p:cNvPr id="22" name="Рисунок 2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60815" y="1087703"/>
            <a:ext cx="387428" cy="516570"/>
          </a:xfrm>
          <a:prstGeom prst="rect">
            <a:avLst/>
          </a:prstGeom>
        </p:spPr>
      </p:pic>
      <p:grpSp>
        <p:nvGrpSpPr>
          <p:cNvPr id="25" name="Группа 24"/>
          <p:cNvGrpSpPr/>
          <p:nvPr/>
        </p:nvGrpSpPr>
        <p:grpSpPr>
          <a:xfrm>
            <a:off x="6012160" y="1219991"/>
            <a:ext cx="378042" cy="264795"/>
            <a:chOff x="5220072" y="1186389"/>
            <a:chExt cx="504056" cy="264795"/>
          </a:xfrm>
        </p:grpSpPr>
        <p:sp>
          <p:nvSpPr>
            <p:cNvPr id="24" name="Прямоугольник 23"/>
            <p:cNvSpPr/>
            <p:nvPr/>
          </p:nvSpPr>
          <p:spPr>
            <a:xfrm>
              <a:off x="5220072" y="1356146"/>
              <a:ext cx="504056" cy="95038"/>
            </a:xfrm>
            <a:prstGeom prst="rect">
              <a:avLst/>
            </a:prstGeom>
            <a:solidFill>
              <a:srgbClr val="92D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Прямоугольник 25"/>
            <p:cNvSpPr/>
            <p:nvPr/>
          </p:nvSpPr>
          <p:spPr>
            <a:xfrm>
              <a:off x="5220072" y="1186389"/>
              <a:ext cx="504056" cy="95038"/>
            </a:xfrm>
            <a:prstGeom prst="rect">
              <a:avLst/>
            </a:prstGeom>
            <a:solidFill>
              <a:srgbClr val="92D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30" name="Прямая соединительная линия 29"/>
          <p:cNvCxnSpPr/>
          <p:nvPr/>
        </p:nvCxnSpPr>
        <p:spPr>
          <a:xfrm>
            <a:off x="2411760" y="4221088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/>
          <p:nvPr/>
        </p:nvCxnSpPr>
        <p:spPr>
          <a:xfrm>
            <a:off x="2303748" y="4069115"/>
            <a:ext cx="864096" cy="5120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/>
          <p:nvPr/>
        </p:nvCxnSpPr>
        <p:spPr>
          <a:xfrm>
            <a:off x="3113838" y="4077072"/>
            <a:ext cx="270030" cy="5040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 стрелкой 40"/>
          <p:cNvCxnSpPr/>
          <p:nvPr/>
        </p:nvCxnSpPr>
        <p:spPr>
          <a:xfrm flipH="1">
            <a:off x="3653898" y="4077072"/>
            <a:ext cx="378042" cy="5040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 стрелкой 42"/>
          <p:cNvCxnSpPr/>
          <p:nvPr/>
        </p:nvCxnSpPr>
        <p:spPr>
          <a:xfrm flipH="1">
            <a:off x="3869922" y="4064586"/>
            <a:ext cx="1044054" cy="5085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94568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549056578"/>
              </p:ext>
            </p:extLst>
          </p:nvPr>
        </p:nvGraphicFramePr>
        <p:xfrm>
          <a:off x="1428728" y="357166"/>
          <a:ext cx="6096000" cy="5125720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kk-KZ" dirty="0" smtClean="0">
                          <a:latin typeface="+mj-lt"/>
                        </a:rPr>
                        <a:t>Құжат</a:t>
                      </a:r>
                      <a:endParaRPr lang="ru-RU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dirty="0" smtClean="0"/>
                        <a:t>Мазмұны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kk-KZ" dirty="0" smtClean="0"/>
                        <a:t>Потфолио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kk-KZ" dirty="0" smtClean="0"/>
                        <a:t> Тоқсандық, бөлімдік суммативті жұмыс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kk-KZ" dirty="0" smtClean="0"/>
                        <a:t> Мұғалімнің</a:t>
                      </a:r>
                      <a:r>
                        <a:rPr lang="kk-KZ" baseline="0" dirty="0" smtClean="0"/>
                        <a:t> ұсыныстары, пікірі, кері байланыс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kk-KZ" baseline="0" dirty="0" smtClean="0"/>
                        <a:t> Оқушының рефлексиясы</a:t>
                      </a:r>
                      <a:endParaRPr lang="ru-RU" dirty="0"/>
                    </a:p>
                  </a:txBody>
                  <a:tcPr/>
                </a:tc>
              </a:tr>
              <a:tr h="1363992">
                <a:tc>
                  <a:txBody>
                    <a:bodyPr/>
                    <a:lstStyle/>
                    <a:p>
                      <a:r>
                        <a:rPr lang="kk-KZ" dirty="0" smtClean="0"/>
                        <a:t>Сынып журналы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kk-KZ" baseline="0" dirty="0" smtClean="0"/>
                        <a:t> Оқушылардың сабаққа қатысуы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kk-KZ" baseline="0" dirty="0" smtClean="0"/>
                        <a:t> Сабақ тақырыптары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kk-KZ" baseline="0" dirty="0" smtClean="0"/>
                        <a:t> Тоқсандық және жылдық бағалар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kk-KZ" dirty="0" smtClean="0"/>
                        <a:t>Электронды журнал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kk-KZ" dirty="0" smtClean="0"/>
                        <a:t> Суммативті</a:t>
                      </a:r>
                      <a:r>
                        <a:rPr lang="kk-KZ" baseline="0" dirty="0" smtClean="0"/>
                        <a:t> жұмыс үшін ұпай (бөлім, тоқсан)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kk-KZ" baseline="0" dirty="0" smtClean="0"/>
                        <a:t> Тоқсандық және жылдық бағалар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kk-KZ" dirty="0" smtClean="0"/>
                        <a:t>Оқушы табелі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kk-KZ" baseline="0" dirty="0" smtClean="0"/>
                        <a:t> Тоқсандық және жылдық бағалар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0419264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/>
          </p:cNvPicPr>
          <p:nvPr>
            <p:ph sz="quarter" idx="13"/>
          </p:nvPr>
        </p:nvPicPr>
        <p:blipFill rotWithShape="1">
          <a:blip r:embed="rId2"/>
          <a:srcRect l="19784" t="17241" r="21057" b="23104"/>
          <a:stretch/>
        </p:blipFill>
        <p:spPr bwMode="auto">
          <a:xfrm>
            <a:off x="468313" y="476672"/>
            <a:ext cx="8208143" cy="583264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:p14="http://schemas.microsoft.com/office/powerpoint/2010/main" xmlns="" val="19208654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39552" y="548680"/>
            <a:ext cx="8136904" cy="5544616"/>
          </a:xfrm>
        </p:spPr>
        <p:txBody>
          <a:bodyPr>
            <a:normAutofit fontScale="55000" lnSpcReduction="20000"/>
          </a:bodyPr>
          <a:lstStyle/>
          <a:p>
            <a:pPr marL="45720" indent="0" algn="ctr">
              <a:buNone/>
            </a:pPr>
            <a:endParaRPr lang="kk-KZ" b="1" dirty="0" smtClean="0">
              <a:solidFill>
                <a:srgbClr val="0070C0"/>
              </a:solidFill>
            </a:endParaRPr>
          </a:p>
          <a:p>
            <a:pPr marL="45720" indent="0" algn="ctr">
              <a:buNone/>
            </a:pPr>
            <a:r>
              <a:rPr lang="kk-KZ" b="1" u="sng" dirty="0" smtClean="0">
                <a:solidFill>
                  <a:srgbClr val="0E0EAE"/>
                </a:solidFill>
                <a:latin typeface="Times New Roman" pitchFamily="18" charset="0"/>
                <a:cs typeface="Times New Roman" pitchFamily="18" charset="0"/>
              </a:rPr>
              <a:t>БІЛІМ БЕРУ МАЗМҰНЫНДАҒЫ НЕГІЗГІ ӨЗГЕРІСТЕР:</a:t>
            </a:r>
          </a:p>
          <a:p>
            <a:pPr marL="45720" indent="0" algn="ctr">
              <a:buNone/>
            </a:pPr>
            <a:r>
              <a:rPr lang="kk-KZ" b="1" u="sng" dirty="0" smtClean="0">
                <a:solidFill>
                  <a:srgbClr val="0E0EAE"/>
                </a:solidFill>
                <a:latin typeface="Times New Roman" pitchFamily="18" charset="0"/>
                <a:cs typeface="Times New Roman" pitchFamily="18" charset="0"/>
              </a:rPr>
              <a:t>ОСНОВНЫЕ ИЗМЕНЕНИЯ В СОДЕРЖАНИИ ОБРАЗОВАНИЯ:</a:t>
            </a:r>
          </a:p>
          <a:p>
            <a:pPr marL="45720" indent="0">
              <a:buNone/>
            </a:pPr>
            <a:endParaRPr lang="kk-KZ" dirty="0" smtClean="0">
              <a:solidFill>
                <a:srgbClr val="0E0EAE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" indent="0">
              <a:buNone/>
            </a:pPr>
            <a:r>
              <a:rPr lang="kk-KZ" sz="2500" b="1" dirty="0" smtClean="0">
                <a:solidFill>
                  <a:srgbClr val="0E0EAE"/>
                </a:solidFill>
                <a:latin typeface="Times New Roman" pitchFamily="18" charset="0"/>
                <a:cs typeface="Times New Roman" pitchFamily="18" charset="0"/>
              </a:rPr>
              <a:t>1.Мемлекеттік жалпыға міндетті білім беру стандарты. Государственный обязательный </a:t>
            </a:r>
          </a:p>
          <a:p>
            <a:pPr marL="45720" indent="0">
              <a:buNone/>
            </a:pPr>
            <a:r>
              <a:rPr lang="kk-KZ" sz="2500" b="1" dirty="0">
                <a:solidFill>
                  <a:srgbClr val="0E0EA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2500" b="1" dirty="0" smtClean="0">
                <a:solidFill>
                  <a:srgbClr val="0E0EAE"/>
                </a:solidFill>
                <a:latin typeface="Times New Roman" pitchFamily="18" charset="0"/>
                <a:cs typeface="Times New Roman" pitchFamily="18" charset="0"/>
              </a:rPr>
              <a:t>  общеобразовательный стандарт.</a:t>
            </a:r>
          </a:p>
          <a:p>
            <a:pPr marL="45720" indent="0">
              <a:buNone/>
            </a:pPr>
            <a:endParaRPr lang="kk-KZ" sz="2500" b="1" dirty="0" smtClean="0">
              <a:solidFill>
                <a:srgbClr val="0E0EAE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" indent="0">
              <a:buNone/>
            </a:pPr>
            <a:r>
              <a:rPr lang="kk-KZ" sz="2500" b="1" dirty="0" smtClean="0">
                <a:solidFill>
                  <a:srgbClr val="0E0EAE"/>
                </a:solidFill>
                <a:latin typeface="Times New Roman" pitchFamily="18" charset="0"/>
                <a:cs typeface="Times New Roman" pitchFamily="18" charset="0"/>
              </a:rPr>
              <a:t>2.Оқу жоспары.(Білім беру аймақтары: Тіл және әдебиет, Математика және </a:t>
            </a:r>
          </a:p>
          <a:p>
            <a:pPr marL="45720" indent="0">
              <a:buNone/>
            </a:pPr>
            <a:r>
              <a:rPr lang="kk-KZ" sz="2500" b="1" dirty="0">
                <a:solidFill>
                  <a:srgbClr val="0E0EA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2500" b="1" dirty="0" smtClean="0">
                <a:solidFill>
                  <a:srgbClr val="0E0EAE"/>
                </a:solidFill>
                <a:latin typeface="Times New Roman" pitchFamily="18" charset="0"/>
                <a:cs typeface="Times New Roman" pitchFamily="18" charset="0"/>
              </a:rPr>
              <a:t>  информатика, Жаратылыстану, Адам және қоғам, Технология және өнер, Дене</a:t>
            </a:r>
          </a:p>
          <a:p>
            <a:pPr marL="45720" indent="0">
              <a:buNone/>
            </a:pPr>
            <a:r>
              <a:rPr lang="kk-KZ" sz="2500" b="1" dirty="0">
                <a:solidFill>
                  <a:srgbClr val="0E0EA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2500" b="1" dirty="0" smtClean="0">
                <a:solidFill>
                  <a:srgbClr val="0E0EAE"/>
                </a:solidFill>
                <a:latin typeface="Times New Roman" pitchFamily="18" charset="0"/>
                <a:cs typeface="Times New Roman" pitchFamily="18" charset="0"/>
              </a:rPr>
              <a:t>  шынықтыру).</a:t>
            </a:r>
          </a:p>
          <a:p>
            <a:pPr marL="45720" indent="0">
              <a:buNone/>
            </a:pPr>
            <a:r>
              <a:rPr lang="kk-KZ" sz="2500" b="1" dirty="0" smtClean="0">
                <a:solidFill>
                  <a:srgbClr val="0E0EAE"/>
                </a:solidFill>
                <a:latin typeface="Times New Roman" pitchFamily="18" charset="0"/>
                <a:cs typeface="Times New Roman" pitchFamily="18" charset="0"/>
              </a:rPr>
              <a:t>   Учебный план.(Образовательные области: Язык и литература, Математика и </a:t>
            </a:r>
          </a:p>
          <a:p>
            <a:pPr marL="45720" indent="0">
              <a:buNone/>
            </a:pPr>
            <a:r>
              <a:rPr lang="kk-KZ" sz="2500" b="1" dirty="0">
                <a:solidFill>
                  <a:srgbClr val="0E0EA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2500" b="1" dirty="0" smtClean="0">
                <a:solidFill>
                  <a:srgbClr val="0E0EAE"/>
                </a:solidFill>
                <a:latin typeface="Times New Roman" pitchFamily="18" charset="0"/>
                <a:cs typeface="Times New Roman" pitchFamily="18" charset="0"/>
              </a:rPr>
              <a:t>  информатика, Естествознание, Человек и общество, Технология и искусство, </a:t>
            </a:r>
          </a:p>
          <a:p>
            <a:pPr marL="45720" indent="0">
              <a:buNone/>
            </a:pPr>
            <a:r>
              <a:rPr lang="kk-KZ" sz="2500" b="1" dirty="0">
                <a:solidFill>
                  <a:srgbClr val="0E0EA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2500" b="1" dirty="0" smtClean="0">
                <a:solidFill>
                  <a:srgbClr val="0E0EAE"/>
                </a:solidFill>
                <a:latin typeface="Times New Roman" pitchFamily="18" charset="0"/>
                <a:cs typeface="Times New Roman" pitchFamily="18" charset="0"/>
              </a:rPr>
              <a:t>  Физическая культура).</a:t>
            </a:r>
          </a:p>
          <a:p>
            <a:pPr marL="45720" indent="0">
              <a:buNone/>
            </a:pPr>
            <a:endParaRPr lang="kk-KZ" sz="2500" b="1" dirty="0" smtClean="0">
              <a:solidFill>
                <a:srgbClr val="0E0EAE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" indent="0">
              <a:buNone/>
            </a:pPr>
            <a:r>
              <a:rPr lang="kk-KZ" sz="2500" b="1" dirty="0" smtClean="0">
                <a:solidFill>
                  <a:srgbClr val="0E0EAE"/>
                </a:solidFill>
                <a:latin typeface="Times New Roman" pitchFamily="18" charset="0"/>
                <a:cs typeface="Times New Roman" pitchFamily="18" charset="0"/>
              </a:rPr>
              <a:t>3.Оқу бағдарламасы.Учебная программа.</a:t>
            </a:r>
          </a:p>
          <a:p>
            <a:pPr marL="45720" indent="0">
              <a:buNone/>
            </a:pPr>
            <a:endParaRPr lang="kk-KZ" sz="2500" b="1" dirty="0" smtClean="0">
              <a:solidFill>
                <a:srgbClr val="0E0EAE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" indent="0">
              <a:buNone/>
            </a:pPr>
            <a:r>
              <a:rPr lang="kk-KZ" sz="2500" b="1" dirty="0" smtClean="0">
                <a:solidFill>
                  <a:srgbClr val="0E0EAE"/>
                </a:solidFill>
                <a:latin typeface="Times New Roman" pitchFamily="18" charset="0"/>
                <a:cs typeface="Times New Roman" pitchFamily="18" charset="0"/>
              </a:rPr>
              <a:t>4.Оқулықтар және Оқу-әдістемелік кешені. Учебники и Учебно-методический комплекс.</a:t>
            </a:r>
          </a:p>
          <a:p>
            <a:pPr marL="45720" indent="0">
              <a:buNone/>
            </a:pPr>
            <a:endParaRPr lang="kk-KZ" sz="2500" b="1" dirty="0" smtClean="0">
              <a:solidFill>
                <a:srgbClr val="0E0EAE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" indent="0">
              <a:buNone/>
            </a:pPr>
            <a:r>
              <a:rPr lang="kk-KZ" sz="2500" b="1" dirty="0" smtClean="0">
                <a:solidFill>
                  <a:srgbClr val="0E0EAE"/>
                </a:solidFill>
                <a:latin typeface="Times New Roman" pitchFamily="18" charset="0"/>
                <a:cs typeface="Times New Roman" pitchFamily="18" charset="0"/>
              </a:rPr>
              <a:t>5.Бағалау жүйесі (критериалды бағалау). Система оценивания (критериальное </a:t>
            </a:r>
          </a:p>
          <a:p>
            <a:pPr marL="45720" indent="0">
              <a:buNone/>
            </a:pPr>
            <a:r>
              <a:rPr lang="kk-KZ" sz="2500" b="1" dirty="0">
                <a:solidFill>
                  <a:srgbClr val="0E0EA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2500" b="1" dirty="0" smtClean="0">
                <a:solidFill>
                  <a:srgbClr val="0E0EAE"/>
                </a:solidFill>
                <a:latin typeface="Times New Roman" pitchFamily="18" charset="0"/>
                <a:cs typeface="Times New Roman" pitchFamily="18" charset="0"/>
              </a:rPr>
              <a:t>  оценивание).</a:t>
            </a:r>
          </a:p>
          <a:p>
            <a:pPr marL="45720" indent="0">
              <a:buNone/>
            </a:pPr>
            <a:endParaRPr lang="kk-KZ" sz="2500" b="1" dirty="0" smtClean="0">
              <a:solidFill>
                <a:srgbClr val="0E0EAE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" indent="0">
              <a:buNone/>
            </a:pPr>
            <a:r>
              <a:rPr lang="kk-KZ" sz="2500" b="1" smtClean="0">
                <a:solidFill>
                  <a:srgbClr val="0E0EAE"/>
                </a:solidFill>
                <a:latin typeface="Times New Roman" pitchFamily="18" charset="0"/>
                <a:cs typeface="Times New Roman" pitchFamily="18" charset="0"/>
              </a:rPr>
              <a:t>6.Білім алушылар </a:t>
            </a:r>
            <a:r>
              <a:rPr lang="kk-KZ" sz="2500" b="1" dirty="0" smtClean="0">
                <a:solidFill>
                  <a:srgbClr val="0E0EAE"/>
                </a:solidFill>
                <a:latin typeface="Times New Roman" pitchFamily="18" charset="0"/>
                <a:cs typeface="Times New Roman" pitchFamily="18" charset="0"/>
              </a:rPr>
              <a:t>жетістіктерінің мониторгі. Мониторинг достижений обучающихся.</a:t>
            </a:r>
          </a:p>
          <a:p>
            <a:pPr marL="45720" indent="0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983779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539552" y="260648"/>
            <a:ext cx="8280919" cy="6120680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kk-KZ" sz="3200" b="1" dirty="0" smtClean="0">
                <a:solidFill>
                  <a:srgbClr val="0E0EAE"/>
                </a:solidFill>
                <a:latin typeface="Times New Roman" pitchFamily="18" charset="0"/>
                <a:cs typeface="Times New Roman" pitchFamily="18" charset="0"/>
              </a:rPr>
              <a:t>Күтілетін нәтиже. Ожидаемые результаты. </a:t>
            </a:r>
          </a:p>
          <a:p>
            <a:pPr marL="45720" indent="0" algn="ctr">
              <a:buNone/>
            </a:pPr>
            <a:endParaRPr lang="kk-KZ" sz="3600" dirty="0">
              <a:solidFill>
                <a:srgbClr val="0E0EAE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" indent="0" algn="ctr">
              <a:buNone/>
            </a:pPr>
            <a:endParaRPr lang="ru-RU" sz="3600" dirty="0">
              <a:solidFill>
                <a:srgbClr val="0E0EA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/>
          <p:nvPr/>
        </p:nvPicPr>
        <p:blipFill rotWithShape="1">
          <a:blip r:embed="rId2"/>
          <a:srcRect l="34908" t="30000" r="19918" b="20371"/>
          <a:stretch/>
        </p:blipFill>
        <p:spPr bwMode="auto">
          <a:xfrm>
            <a:off x="611560" y="1124745"/>
            <a:ext cx="8064895" cy="515858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:p14="http://schemas.microsoft.com/office/powerpoint/2010/main" xmlns="" val="10857949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67544" y="731520"/>
            <a:ext cx="8208912" cy="5361776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kk-KZ" sz="2800" b="1" u="sng" dirty="0" smtClean="0">
                <a:solidFill>
                  <a:srgbClr val="0E0EAE"/>
                </a:solidFill>
                <a:latin typeface="Times New Roman" pitchFamily="18" charset="0"/>
                <a:cs typeface="Times New Roman" pitchFamily="18" charset="0"/>
              </a:rPr>
              <a:t>11 жылдық оқуға білім беру мазмұнының жаңартылуының біртіндеп еңгізуі</a:t>
            </a:r>
          </a:p>
          <a:p>
            <a:pPr marL="45720" indent="0" algn="ctr">
              <a:buNone/>
            </a:pPr>
            <a:r>
              <a:rPr lang="kk-KZ" sz="2800" b="1" u="sng" dirty="0" smtClean="0">
                <a:solidFill>
                  <a:srgbClr val="0E0EAE"/>
                </a:solidFill>
                <a:latin typeface="Times New Roman" pitchFamily="18" charset="0"/>
                <a:cs typeface="Times New Roman" pitchFamily="18" charset="0"/>
              </a:rPr>
              <a:t>Поэтапное внедрение обновленного содержания образования в 11-е обучение</a:t>
            </a:r>
          </a:p>
          <a:p>
            <a:pPr marL="45720" indent="0">
              <a:buNone/>
            </a:pPr>
            <a:r>
              <a:rPr lang="kk-KZ" sz="2800" dirty="0" smtClean="0">
                <a:solidFill>
                  <a:srgbClr val="0E0EAE"/>
                </a:solidFill>
                <a:latin typeface="Times New Roman" pitchFamily="18" charset="0"/>
                <a:cs typeface="Times New Roman" pitchFamily="18" charset="0"/>
              </a:rPr>
              <a:t>1.2016-2017 оқу жылы / учебный год: 1. </a:t>
            </a:r>
          </a:p>
          <a:p>
            <a:pPr marL="45720" indent="0">
              <a:buNone/>
            </a:pPr>
            <a:r>
              <a:rPr lang="kk-KZ" sz="2800" dirty="0" smtClean="0">
                <a:solidFill>
                  <a:srgbClr val="0E0EAE"/>
                </a:solidFill>
                <a:latin typeface="Times New Roman" pitchFamily="18" charset="0"/>
                <a:cs typeface="Times New Roman" pitchFamily="18" charset="0"/>
              </a:rPr>
              <a:t>2.2017-2018 оқу жылы / учебный год: 1, </a:t>
            </a:r>
            <a:r>
              <a:rPr lang="kk-KZ" sz="2800" u="sng" dirty="0" smtClean="0">
                <a:solidFill>
                  <a:srgbClr val="0E0EAE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kk-KZ" sz="2800" dirty="0" smtClean="0">
                <a:solidFill>
                  <a:srgbClr val="0E0EAE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kk-KZ" sz="2800" u="sng" dirty="0" smtClean="0">
                <a:solidFill>
                  <a:srgbClr val="0E0EAE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kk-KZ" sz="2800" dirty="0" smtClean="0">
                <a:solidFill>
                  <a:srgbClr val="0E0EAE"/>
                </a:solidFill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kk-KZ" sz="2800" u="sng" dirty="0" smtClean="0">
                <a:solidFill>
                  <a:srgbClr val="0E0EAE"/>
                </a:solidFill>
                <a:latin typeface="Times New Roman" pitchFamily="18" charset="0"/>
                <a:cs typeface="Times New Roman" pitchFamily="18" charset="0"/>
              </a:rPr>
              <a:t>7.</a:t>
            </a:r>
            <a:endParaRPr lang="ru-RU" sz="2800" dirty="0">
              <a:solidFill>
                <a:srgbClr val="0E0EAE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" indent="0">
              <a:buNone/>
            </a:pPr>
            <a:r>
              <a:rPr lang="kk-KZ" sz="2800" dirty="0" smtClean="0">
                <a:solidFill>
                  <a:srgbClr val="0E0EAE"/>
                </a:solidFill>
                <a:latin typeface="Times New Roman" pitchFamily="18" charset="0"/>
                <a:cs typeface="Times New Roman" pitchFamily="18" charset="0"/>
              </a:rPr>
              <a:t>3.2018-2019 оқу жылы / учебный год: 1, 2, </a:t>
            </a:r>
            <a:r>
              <a:rPr lang="kk-KZ" sz="2800" u="sng" dirty="0" smtClean="0">
                <a:solidFill>
                  <a:srgbClr val="0E0EAE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kk-KZ" sz="2800" dirty="0" smtClean="0">
                <a:solidFill>
                  <a:srgbClr val="0E0EAE"/>
                </a:solidFill>
                <a:latin typeface="Times New Roman" pitchFamily="18" charset="0"/>
                <a:cs typeface="Times New Roman" pitchFamily="18" charset="0"/>
              </a:rPr>
              <a:t>, 5,7,</a:t>
            </a:r>
            <a:r>
              <a:rPr lang="kk-KZ" sz="2800" u="sng" dirty="0" smtClean="0">
                <a:solidFill>
                  <a:srgbClr val="0E0EAE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kk-KZ" sz="2800" dirty="0" smtClean="0">
                <a:solidFill>
                  <a:srgbClr val="0E0EAE"/>
                </a:solidFill>
                <a:latin typeface="Times New Roman" pitchFamily="18" charset="0"/>
                <a:cs typeface="Times New Roman" pitchFamily="18" charset="0"/>
              </a:rPr>
              <a:t>, и</a:t>
            </a:r>
            <a:endParaRPr lang="en-US" sz="2800" dirty="0" smtClean="0">
              <a:solidFill>
                <a:srgbClr val="0E0EAE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" indent="0">
              <a:buNone/>
            </a:pPr>
            <a:r>
              <a:rPr lang="en-US" sz="2800" dirty="0">
                <a:solidFill>
                  <a:srgbClr val="0E0EA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rgbClr val="0E0EA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2800" dirty="0" smtClean="0">
                <a:solidFill>
                  <a:srgbClr val="0E0EA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2800" u="sng" dirty="0" smtClean="0">
                <a:solidFill>
                  <a:srgbClr val="0E0EAE"/>
                </a:solidFill>
                <a:latin typeface="Times New Roman" pitchFamily="18" charset="0"/>
                <a:cs typeface="Times New Roman" pitchFamily="18" charset="0"/>
              </a:rPr>
              <a:t>8.</a:t>
            </a:r>
            <a:endParaRPr lang="kk-KZ" sz="2800" dirty="0" smtClean="0">
              <a:solidFill>
                <a:srgbClr val="0E0EAE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" indent="0">
              <a:buNone/>
            </a:pPr>
            <a:r>
              <a:rPr lang="kk-KZ" sz="2800" dirty="0" smtClean="0">
                <a:solidFill>
                  <a:srgbClr val="0E0EAE"/>
                </a:solidFill>
                <a:latin typeface="Times New Roman" pitchFamily="18" charset="0"/>
                <a:cs typeface="Times New Roman" pitchFamily="18" charset="0"/>
              </a:rPr>
              <a:t>4.2019-2020 оқу жылы / учебный год: 1, 2, 3, </a:t>
            </a:r>
            <a:r>
              <a:rPr lang="kk-KZ" sz="2800" u="sng" dirty="0" smtClean="0">
                <a:solidFill>
                  <a:srgbClr val="0E0EAE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kk-KZ" sz="2800" dirty="0" smtClean="0">
                <a:solidFill>
                  <a:srgbClr val="0E0EAE"/>
                </a:solidFill>
                <a:latin typeface="Times New Roman" pitchFamily="18" charset="0"/>
                <a:cs typeface="Times New Roman" pitchFamily="18" charset="0"/>
              </a:rPr>
              <a:t>, 5, 6, </a:t>
            </a:r>
            <a:endParaRPr lang="en-US" sz="2800" dirty="0" smtClean="0">
              <a:solidFill>
                <a:srgbClr val="0E0EAE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" indent="0">
              <a:buNone/>
            </a:pPr>
            <a:r>
              <a:rPr lang="en-US" sz="2800" dirty="0">
                <a:solidFill>
                  <a:srgbClr val="0E0EA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rgbClr val="0E0EAE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kk-KZ" sz="2800" dirty="0" smtClean="0">
                <a:solidFill>
                  <a:srgbClr val="0E0EAE"/>
                </a:solidFill>
                <a:latin typeface="Times New Roman" pitchFamily="18" charset="0"/>
                <a:cs typeface="Times New Roman" pitchFamily="18" charset="0"/>
              </a:rPr>
              <a:t>8, </a:t>
            </a:r>
            <a:r>
              <a:rPr lang="kk-KZ" sz="2800" u="sng" dirty="0" smtClean="0">
                <a:solidFill>
                  <a:srgbClr val="0E0EAE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r>
              <a:rPr lang="kk-KZ" sz="2800" dirty="0" smtClean="0">
                <a:solidFill>
                  <a:srgbClr val="0E0EAE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kk-KZ" sz="2800" u="sng" dirty="0" smtClean="0">
                <a:solidFill>
                  <a:srgbClr val="0E0EAE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kk-KZ" sz="2800" dirty="0" smtClean="0">
                <a:solidFill>
                  <a:srgbClr val="0E0EAE"/>
                </a:solidFill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kk-KZ" sz="2800" u="sng" dirty="0" smtClean="0">
                <a:solidFill>
                  <a:srgbClr val="0E0EAE"/>
                </a:solidFill>
                <a:latin typeface="Times New Roman" pitchFamily="18" charset="0"/>
                <a:cs typeface="Times New Roman" pitchFamily="18" charset="0"/>
              </a:rPr>
              <a:t>11.</a:t>
            </a:r>
            <a:endParaRPr lang="ru-RU" sz="2800" dirty="0">
              <a:solidFill>
                <a:srgbClr val="0E0EAE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0790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83568" y="332656"/>
            <a:ext cx="7992888" cy="6048672"/>
          </a:xfrm>
        </p:spPr>
        <p:txBody>
          <a:bodyPr>
            <a:normAutofit fontScale="62500" lnSpcReduction="20000"/>
          </a:bodyPr>
          <a:lstStyle/>
          <a:p>
            <a:pPr marL="45720" indent="0" algn="ctr">
              <a:buNone/>
            </a:pPr>
            <a:endParaRPr lang="kk-KZ" b="1" dirty="0" smtClean="0">
              <a:latin typeface="Times New Roman" pitchFamily="18" charset="0"/>
              <a:cs typeface="Times New Roman" pitchFamily="18" charset="0"/>
            </a:endParaRPr>
          </a:p>
          <a:p>
            <a:pPr marL="45720" indent="0" algn="ctr">
              <a:buNone/>
            </a:pPr>
            <a:r>
              <a:rPr lang="kk-KZ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ЧТО в Перспективе?</a:t>
            </a:r>
          </a:p>
          <a:p>
            <a:pPr marL="45720" indent="0" algn="ctr">
              <a:buNone/>
            </a:pPr>
            <a:endParaRPr lang="kk-KZ" dirty="0" smtClean="0">
              <a:latin typeface="Times New Roman" pitchFamily="18" charset="0"/>
              <a:cs typeface="Times New Roman" pitchFamily="18" charset="0"/>
            </a:endParaRPr>
          </a:p>
          <a:p>
            <a:pPr marL="45720" indent="0">
              <a:buNone/>
            </a:pPr>
            <a:r>
              <a:rPr lang="kk-KZ" sz="2900" b="1" dirty="0" smtClean="0">
                <a:solidFill>
                  <a:srgbClr val="0E0EAE"/>
                </a:solidFill>
                <a:latin typeface="Times New Roman" pitchFamily="18" charset="0"/>
                <a:cs typeface="Times New Roman" pitchFamily="18" charset="0"/>
              </a:rPr>
              <a:t>1. БЕСКҮНДІК ОҚЫТУ. ПЯТИДНЕВНОЕ ОБУЧЕНИЕ.</a:t>
            </a:r>
          </a:p>
          <a:p>
            <a:pPr marL="45720" indent="0">
              <a:buNone/>
            </a:pPr>
            <a:r>
              <a:rPr lang="kk-KZ" sz="2900" dirty="0" smtClean="0">
                <a:solidFill>
                  <a:srgbClr val="0E0EAE"/>
                </a:solidFill>
                <a:latin typeface="Times New Roman" pitchFamily="18" charset="0"/>
                <a:cs typeface="Times New Roman" pitchFamily="18" charset="0"/>
              </a:rPr>
              <a:t>   (бастауыш, орта және жоғары буындар / начальная, средняя и</a:t>
            </a:r>
          </a:p>
          <a:p>
            <a:pPr marL="45720" indent="0">
              <a:buNone/>
            </a:pPr>
            <a:r>
              <a:rPr lang="kk-KZ" sz="2900" dirty="0">
                <a:solidFill>
                  <a:srgbClr val="0E0EA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2900" dirty="0" smtClean="0">
                <a:solidFill>
                  <a:srgbClr val="0E0EAE"/>
                </a:solidFill>
                <a:latin typeface="Times New Roman" pitchFamily="18" charset="0"/>
                <a:cs typeface="Times New Roman" pitchFamily="18" charset="0"/>
              </a:rPr>
              <a:t>  старшая ступени)</a:t>
            </a:r>
          </a:p>
          <a:p>
            <a:pPr marL="45720" indent="0">
              <a:buNone/>
            </a:pPr>
            <a:endParaRPr lang="kk-KZ" sz="2900" dirty="0" smtClean="0">
              <a:solidFill>
                <a:srgbClr val="0E0EAE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" indent="0">
              <a:buNone/>
            </a:pPr>
            <a:r>
              <a:rPr lang="kk-KZ" sz="2900" b="1" dirty="0" smtClean="0">
                <a:solidFill>
                  <a:srgbClr val="0E0EAE"/>
                </a:solidFill>
                <a:latin typeface="Times New Roman" pitchFamily="18" charset="0"/>
                <a:cs typeface="Times New Roman" pitchFamily="18" charset="0"/>
              </a:rPr>
              <a:t>2. ЖОБАЛАР АРҚЫЛЫ ОҚЫТУ. ОБУЧЕНИЕ ЧЕРЕЗ ПРОЕКТНУЮ</a:t>
            </a:r>
          </a:p>
          <a:p>
            <a:pPr marL="45720" indent="0">
              <a:buNone/>
            </a:pPr>
            <a:r>
              <a:rPr lang="kk-KZ" sz="2900" b="1" dirty="0">
                <a:solidFill>
                  <a:srgbClr val="0E0EA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2900" b="1" dirty="0" smtClean="0">
                <a:solidFill>
                  <a:srgbClr val="0E0EAE"/>
                </a:solidFill>
                <a:latin typeface="Times New Roman" pitchFamily="18" charset="0"/>
                <a:cs typeface="Times New Roman" pitchFamily="18" charset="0"/>
              </a:rPr>
              <a:t>   ДЕЯТЕЛЬНОСТЬ</a:t>
            </a:r>
            <a:r>
              <a:rPr lang="kk-KZ" sz="2900" b="1" dirty="0">
                <a:solidFill>
                  <a:srgbClr val="0E0EAE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" indent="0">
              <a:buNone/>
            </a:pPr>
            <a:r>
              <a:rPr lang="kk-KZ" sz="2900" dirty="0" smtClean="0">
                <a:solidFill>
                  <a:srgbClr val="0E0EAE"/>
                </a:solidFill>
                <a:latin typeface="Times New Roman" pitchFamily="18" charset="0"/>
                <a:cs typeface="Times New Roman" pitchFamily="18" charset="0"/>
              </a:rPr>
              <a:t>  (бастауыш</a:t>
            </a:r>
            <a:r>
              <a:rPr lang="kk-KZ" sz="2900" dirty="0">
                <a:solidFill>
                  <a:srgbClr val="0E0EAE"/>
                </a:solidFill>
                <a:latin typeface="Times New Roman" pitchFamily="18" charset="0"/>
                <a:cs typeface="Times New Roman" pitchFamily="18" charset="0"/>
              </a:rPr>
              <a:t>, орта және жоғары буындар / начальная, средняя и</a:t>
            </a:r>
          </a:p>
          <a:p>
            <a:pPr marL="45720" indent="0">
              <a:buNone/>
            </a:pPr>
            <a:r>
              <a:rPr lang="kk-KZ" sz="2900" dirty="0">
                <a:solidFill>
                  <a:srgbClr val="0E0EAE"/>
                </a:solidFill>
                <a:latin typeface="Times New Roman" pitchFamily="18" charset="0"/>
                <a:cs typeface="Times New Roman" pitchFamily="18" charset="0"/>
              </a:rPr>
              <a:t>   старшая </a:t>
            </a:r>
            <a:r>
              <a:rPr lang="kk-KZ" sz="2900" dirty="0" smtClean="0">
                <a:solidFill>
                  <a:srgbClr val="0E0EAE"/>
                </a:solidFill>
                <a:latin typeface="Times New Roman" pitchFamily="18" charset="0"/>
                <a:cs typeface="Times New Roman" pitchFamily="18" charset="0"/>
              </a:rPr>
              <a:t>ступени)</a:t>
            </a:r>
            <a:endParaRPr lang="kk-KZ" sz="2900" dirty="0">
              <a:solidFill>
                <a:srgbClr val="0E0EAE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" indent="0">
              <a:buNone/>
            </a:pPr>
            <a:endParaRPr lang="kk-KZ" sz="2900" dirty="0">
              <a:solidFill>
                <a:srgbClr val="0E0EAE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" indent="0">
              <a:buNone/>
            </a:pPr>
            <a:r>
              <a:rPr lang="kk-KZ" sz="2900" b="1" dirty="0" smtClean="0">
                <a:solidFill>
                  <a:srgbClr val="0E0EAE"/>
                </a:solidFill>
                <a:latin typeface="Times New Roman" pitchFamily="18" charset="0"/>
                <a:cs typeface="Times New Roman" pitchFamily="18" charset="0"/>
              </a:rPr>
              <a:t>3. ҮШТІЛДІ ОҚЫТУ. ТРЕХЯЗЫЧНОЕ ОБУЧЕНИЕ.</a:t>
            </a:r>
          </a:p>
          <a:p>
            <a:pPr marL="45720" indent="0">
              <a:buNone/>
            </a:pPr>
            <a:r>
              <a:rPr lang="kk-KZ" sz="2900" dirty="0">
                <a:solidFill>
                  <a:srgbClr val="0E0EA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2900" dirty="0" smtClean="0">
                <a:solidFill>
                  <a:srgbClr val="0E0EAE"/>
                </a:solidFill>
                <a:latin typeface="Times New Roman" pitchFamily="18" charset="0"/>
                <a:cs typeface="Times New Roman" pitchFamily="18" charset="0"/>
              </a:rPr>
              <a:t>  (қазақ, орыс және ағылшын тілдері. казахский, русский и английский языки).</a:t>
            </a:r>
          </a:p>
          <a:p>
            <a:pPr marL="45720" indent="0" algn="ctr">
              <a:buNone/>
            </a:pPr>
            <a:r>
              <a:rPr lang="kk-KZ" sz="2900" dirty="0" smtClean="0">
                <a:solidFill>
                  <a:srgbClr val="0E0EAE"/>
                </a:solidFill>
                <a:latin typeface="Times New Roman" pitchFamily="18" charset="0"/>
                <a:cs typeface="Times New Roman" pitchFamily="18" charset="0"/>
              </a:rPr>
              <a:t>(жоғары буын / старшая ступень)</a:t>
            </a:r>
          </a:p>
          <a:p>
            <a:pPr marL="45720" indent="0">
              <a:buNone/>
            </a:pPr>
            <a:endParaRPr lang="kk-KZ" sz="2900" dirty="0" smtClean="0">
              <a:solidFill>
                <a:srgbClr val="0E0EAE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" indent="0">
              <a:buNone/>
            </a:pPr>
            <a:r>
              <a:rPr lang="kk-KZ" sz="2900" b="1" dirty="0" smtClean="0">
                <a:solidFill>
                  <a:srgbClr val="0E0EAE"/>
                </a:solidFill>
                <a:latin typeface="Times New Roman" pitchFamily="18" charset="0"/>
                <a:cs typeface="Times New Roman" pitchFamily="18" charset="0"/>
              </a:rPr>
              <a:t>4. ЖОҒАРЫОҚУ АЛДЫ ДАЙЫНДЫҒЫ (бейіндік).</a:t>
            </a:r>
          </a:p>
          <a:p>
            <a:pPr marL="45720" indent="0">
              <a:buNone/>
            </a:pPr>
            <a:r>
              <a:rPr lang="kk-KZ" sz="2900" b="1" dirty="0">
                <a:solidFill>
                  <a:srgbClr val="0E0EA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2900" b="1" dirty="0" smtClean="0">
                <a:solidFill>
                  <a:srgbClr val="0E0EAE"/>
                </a:solidFill>
                <a:latin typeface="Times New Roman" pitchFamily="18" charset="0"/>
                <a:cs typeface="Times New Roman" pitchFamily="18" charset="0"/>
              </a:rPr>
              <a:t>   ПРЕДВУЗОВСКАЯ ПОДГОТОВКА (профильное). </a:t>
            </a:r>
          </a:p>
          <a:p>
            <a:pPr marL="45720" indent="0" algn="ctr">
              <a:buNone/>
            </a:pPr>
            <a:r>
              <a:rPr lang="kk-KZ" sz="2900" dirty="0">
                <a:solidFill>
                  <a:srgbClr val="0E0EA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2900" dirty="0" smtClean="0">
                <a:solidFill>
                  <a:srgbClr val="0E0EAE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kk-KZ" sz="2900" dirty="0">
                <a:solidFill>
                  <a:srgbClr val="0E0EAE"/>
                </a:solidFill>
                <a:latin typeface="Times New Roman" pitchFamily="18" charset="0"/>
                <a:cs typeface="Times New Roman" pitchFamily="18" charset="0"/>
              </a:rPr>
              <a:t>(жоғары буын / старшая ступень)</a:t>
            </a:r>
          </a:p>
          <a:p>
            <a:pPr marL="45720" indent="0" algn="ctr">
              <a:buNone/>
            </a:pPr>
            <a:endParaRPr lang="ru-RU" sz="2900" dirty="0">
              <a:solidFill>
                <a:srgbClr val="0E0E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679420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Прямая соединительная линия 16"/>
          <p:cNvCxnSpPr/>
          <p:nvPr/>
        </p:nvCxnSpPr>
        <p:spPr>
          <a:xfrm>
            <a:off x="2355333" y="4075153"/>
            <a:ext cx="0" cy="490904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4788024" y="4061993"/>
            <a:ext cx="0" cy="490904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8134234" y="4061993"/>
            <a:ext cx="0" cy="490904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7204684" y="2401940"/>
            <a:ext cx="0" cy="490904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1424598" y="2401940"/>
            <a:ext cx="0" cy="490904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/>
        </p:nvSpPr>
        <p:spPr>
          <a:xfrm>
            <a:off x="609565" y="548680"/>
            <a:ext cx="7879298" cy="140765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4000" b="1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Критериалды</a:t>
            </a:r>
            <a:r>
              <a:rPr lang="ru-RU" sz="4000" b="1" dirty="0" smtClean="0">
                <a:solidFill>
                  <a:schemeClr val="tx1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4000" b="1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бағалау</a:t>
            </a:r>
            <a:r>
              <a:rPr lang="ru-RU" sz="4000" b="1" dirty="0" smtClean="0">
                <a:solidFill>
                  <a:schemeClr val="tx1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  </a:t>
            </a:r>
            <a:r>
              <a:rPr lang="ru-RU" sz="4000" b="1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Критериальное</a:t>
            </a:r>
            <a:r>
              <a:rPr lang="ru-RU" sz="4000" b="1" dirty="0" smtClean="0">
                <a:solidFill>
                  <a:schemeClr val="tx1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 оценивание</a:t>
            </a:r>
            <a:endParaRPr lang="ru-RU" sz="4000" b="1" dirty="0">
              <a:solidFill>
                <a:schemeClr val="tx1"/>
              </a:solidFill>
              <a:effectLst/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4455137" y="1952225"/>
            <a:ext cx="0" cy="449715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1425292" y="2401940"/>
            <a:ext cx="5779392" cy="423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395536" y="2755286"/>
            <a:ext cx="3240360" cy="103375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Қалыптастырушы</a:t>
            </a:r>
            <a:r>
              <a:rPr lang="ru-RU" sz="2000" b="1" dirty="0" smtClean="0">
                <a:solidFill>
                  <a:schemeClr val="tx1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бағалау</a:t>
            </a:r>
            <a:r>
              <a:rPr lang="ru-RU" sz="2000" b="1" dirty="0" smtClean="0">
                <a:solidFill>
                  <a:schemeClr val="tx1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 / </a:t>
            </a:r>
            <a:r>
              <a:rPr lang="ru-RU" sz="2000" b="1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Формативное</a:t>
            </a:r>
            <a:r>
              <a:rPr lang="ru-RU" sz="2000" b="1" dirty="0" smtClean="0">
                <a:solidFill>
                  <a:schemeClr val="tx1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 оценивание</a:t>
            </a:r>
            <a:endParaRPr lang="ru-RU" sz="2000" b="1" dirty="0">
              <a:solidFill>
                <a:schemeClr val="tx1"/>
              </a:solidFill>
              <a:effectLst/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09564" y="4393536"/>
            <a:ext cx="2738299" cy="177176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Бөлім</a:t>
            </a:r>
            <a:r>
              <a:rPr lang="ru-RU" dirty="0" smtClean="0">
                <a:solidFill>
                  <a:schemeClr val="tx1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немесе</a:t>
            </a:r>
            <a:r>
              <a:rPr lang="ru-RU" dirty="0" smtClean="0">
                <a:solidFill>
                  <a:schemeClr val="tx1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тақырып</a:t>
            </a:r>
            <a:r>
              <a:rPr lang="ru-RU" dirty="0" smtClean="0">
                <a:solidFill>
                  <a:schemeClr val="tx1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бойынша</a:t>
            </a:r>
            <a:r>
              <a:rPr lang="ru-RU" dirty="0" smtClean="0">
                <a:solidFill>
                  <a:schemeClr val="tx1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жиынтық</a:t>
            </a:r>
            <a:r>
              <a:rPr lang="ru-RU" dirty="0" smtClean="0">
                <a:solidFill>
                  <a:schemeClr val="tx1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бағалау</a:t>
            </a:r>
            <a:r>
              <a:rPr lang="ru-RU" dirty="0" smtClean="0">
                <a:solidFill>
                  <a:schemeClr val="tx1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 / </a:t>
            </a:r>
            <a:r>
              <a:rPr lang="ru-RU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Суммативное</a:t>
            </a:r>
            <a:r>
              <a:rPr lang="ru-RU" dirty="0" smtClean="0">
                <a:solidFill>
                  <a:schemeClr val="tx1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 оценивание</a:t>
            </a:r>
            <a:r>
              <a:rPr lang="en-US" dirty="0" smtClean="0">
                <a:solidFill>
                  <a:schemeClr val="tx1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chemeClr val="tx1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за раздел / сквозную тему</a:t>
            </a:r>
            <a:endParaRPr lang="ru-RU" dirty="0">
              <a:solidFill>
                <a:schemeClr val="tx1"/>
              </a:solidFill>
              <a:effectLst/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779912" y="4393536"/>
            <a:ext cx="2383514" cy="177176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Тоқсандық</a:t>
            </a:r>
            <a:r>
              <a:rPr lang="ru-RU" dirty="0" smtClean="0">
                <a:solidFill>
                  <a:schemeClr val="tx1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жиынтық</a:t>
            </a:r>
            <a:r>
              <a:rPr lang="ru-RU" dirty="0" smtClean="0">
                <a:solidFill>
                  <a:schemeClr val="tx1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бағалау</a:t>
            </a:r>
            <a:r>
              <a:rPr lang="ru-RU" dirty="0" smtClean="0">
                <a:solidFill>
                  <a:schemeClr val="tx1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 / </a:t>
            </a:r>
            <a:r>
              <a:rPr lang="ru-RU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Суммативное</a:t>
            </a:r>
            <a:r>
              <a:rPr lang="ru-RU" dirty="0" smtClean="0">
                <a:solidFill>
                  <a:schemeClr val="tx1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о</a:t>
            </a:r>
            <a:r>
              <a:rPr lang="ru-RU" dirty="0" smtClean="0">
                <a:solidFill>
                  <a:schemeClr val="tx1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ценивание</a:t>
            </a:r>
            <a:r>
              <a:rPr lang="en-US" dirty="0" smtClean="0">
                <a:solidFill>
                  <a:schemeClr val="tx1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chemeClr val="tx1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за четверть</a:t>
            </a:r>
            <a:endParaRPr lang="ru-RU" dirty="0">
              <a:solidFill>
                <a:schemeClr val="tx1"/>
              </a:solidFill>
              <a:effectLst/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876060" y="2784758"/>
            <a:ext cx="4574732" cy="82447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 err="1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Жиынтық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бағалау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/ </a:t>
            </a:r>
            <a:r>
              <a:rPr lang="ru-RU" sz="2000" b="1" dirty="0" err="1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Суммативное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chemeClr val="tx1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оценивание</a:t>
            </a:r>
            <a:endParaRPr lang="ru-RU" sz="2000" b="1" dirty="0">
              <a:solidFill>
                <a:schemeClr val="tx1"/>
              </a:solidFill>
              <a:effectLst/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2355333" y="4076593"/>
            <a:ext cx="5778901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6372200" y="4362340"/>
            <a:ext cx="2376264" cy="180296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Білім</a:t>
            </a:r>
            <a:r>
              <a:rPr lang="ru-RU" dirty="0" smtClean="0">
                <a:solidFill>
                  <a:schemeClr val="tx1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алу</a:t>
            </a:r>
            <a:r>
              <a:rPr lang="ru-RU" dirty="0" smtClean="0">
                <a:solidFill>
                  <a:schemeClr val="tx1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деңгейі</a:t>
            </a:r>
            <a:r>
              <a:rPr lang="ru-RU" dirty="0" smtClean="0">
                <a:solidFill>
                  <a:schemeClr val="tx1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бойынша</a:t>
            </a:r>
            <a:r>
              <a:rPr lang="ru-RU" dirty="0" smtClean="0">
                <a:solidFill>
                  <a:schemeClr val="tx1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жиынтық</a:t>
            </a:r>
            <a:r>
              <a:rPr lang="ru-RU" dirty="0" smtClean="0">
                <a:solidFill>
                  <a:schemeClr val="tx1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бағалау</a:t>
            </a:r>
            <a:r>
              <a:rPr lang="ru-RU" dirty="0" smtClean="0">
                <a:solidFill>
                  <a:schemeClr val="tx1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 / </a:t>
            </a:r>
            <a:r>
              <a:rPr lang="ru-RU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Суммативное</a:t>
            </a:r>
            <a:r>
              <a:rPr lang="ru-RU" dirty="0" smtClean="0">
                <a:solidFill>
                  <a:schemeClr val="tx1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 оценивание  за  уровень</a:t>
            </a:r>
            <a:r>
              <a:rPr lang="en-US" dirty="0" smtClean="0">
                <a:solidFill>
                  <a:schemeClr val="tx1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chemeClr val="tx1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образования</a:t>
            </a:r>
            <a:endParaRPr lang="ru-RU" dirty="0">
              <a:solidFill>
                <a:schemeClr val="tx1"/>
              </a:solidFill>
              <a:effectLst/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18959" y="3545830"/>
            <a:ext cx="171450" cy="60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706672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11560" y="332656"/>
            <a:ext cx="7704856" cy="5832648"/>
          </a:xfrm>
        </p:spPr>
        <p:txBody>
          <a:bodyPr/>
          <a:lstStyle/>
          <a:p>
            <a:pPr marL="45720" indent="0" algn="ctr">
              <a:buNone/>
            </a:pPr>
            <a:r>
              <a:rPr lang="kk-KZ" dirty="0" smtClean="0"/>
              <a:t>Примеры формативного оценивания</a:t>
            </a:r>
            <a:endParaRPr lang="ru-RU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074" t="24995" r="33821" b="23741"/>
          <a:stretch/>
        </p:blipFill>
        <p:spPr bwMode="auto">
          <a:xfrm>
            <a:off x="619944" y="1124744"/>
            <a:ext cx="8056512" cy="5256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1902246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67544" y="731520"/>
            <a:ext cx="7920880" cy="5361776"/>
          </a:xfrm>
        </p:spPr>
        <p:txBody>
          <a:bodyPr>
            <a:normAutofit fontScale="77500" lnSpcReduction="20000"/>
          </a:bodyPr>
          <a:lstStyle/>
          <a:p>
            <a:pPr marL="45720" indent="0">
              <a:buNone/>
            </a:pPr>
            <a:r>
              <a:rPr lang="kk-KZ" u="sng" dirty="0"/>
              <a:t>Задание №1:</a:t>
            </a:r>
            <a:r>
              <a:rPr lang="kk-KZ" dirty="0"/>
              <a:t> Дай характеристику химическому веществу - </a:t>
            </a:r>
            <a:r>
              <a:rPr lang="en-US" dirty="0"/>
              <a:t>H</a:t>
            </a:r>
            <a:r>
              <a:rPr lang="ru-RU" baseline="-25000" dirty="0"/>
              <a:t>2</a:t>
            </a:r>
            <a:r>
              <a:rPr lang="en-US" dirty="0"/>
              <a:t>SO</a:t>
            </a:r>
            <a:r>
              <a:rPr lang="ru-RU" baseline="-25000" dirty="0"/>
              <a:t>4</a:t>
            </a:r>
            <a:r>
              <a:rPr lang="kk-KZ" dirty="0"/>
              <a:t>.</a:t>
            </a:r>
            <a:endParaRPr lang="ru-RU" dirty="0"/>
          </a:p>
          <a:p>
            <a:pPr marL="45720" indent="0">
              <a:buNone/>
            </a:pPr>
            <a:r>
              <a:rPr lang="kk-KZ" dirty="0"/>
              <a:t> </a:t>
            </a:r>
            <a:endParaRPr lang="ru-RU" dirty="0"/>
          </a:p>
          <a:p>
            <a:pPr marL="45720" indent="0">
              <a:buNone/>
            </a:pPr>
            <a:r>
              <a:rPr lang="kk-KZ" b="1" u="sng" dirty="0"/>
              <a:t>Критерии к заданию:</a:t>
            </a:r>
            <a:r>
              <a:rPr lang="kk-KZ" dirty="0"/>
              <a:t> (</a:t>
            </a:r>
            <a:r>
              <a:rPr lang="kk-KZ" b="1" dirty="0"/>
              <a:t>Что должен знать и уметь ученик</a:t>
            </a:r>
            <a:r>
              <a:rPr lang="kk-KZ" dirty="0"/>
              <a:t>)</a:t>
            </a:r>
            <a:endParaRPr lang="ru-RU" dirty="0"/>
          </a:p>
          <a:p>
            <a:pPr marL="45720" indent="0">
              <a:buNone/>
            </a:pPr>
            <a:r>
              <a:rPr lang="kk-KZ" dirty="0"/>
              <a:t>1.Знать название вещества.</a:t>
            </a:r>
            <a:endParaRPr lang="ru-RU" dirty="0"/>
          </a:p>
          <a:p>
            <a:pPr marL="45720" indent="0">
              <a:buNone/>
            </a:pPr>
            <a:r>
              <a:rPr lang="kk-KZ" dirty="0"/>
              <a:t>2.Знать названия химических элементов, входящих в состав вещества.</a:t>
            </a:r>
            <a:endParaRPr lang="ru-RU" dirty="0"/>
          </a:p>
          <a:p>
            <a:pPr marL="45720" indent="0">
              <a:buNone/>
            </a:pPr>
            <a:r>
              <a:rPr lang="kk-KZ" dirty="0"/>
              <a:t>3.Уметь определять качественный состав.</a:t>
            </a:r>
            <a:endParaRPr lang="ru-RU" dirty="0"/>
          </a:p>
          <a:p>
            <a:pPr marL="45720" indent="0">
              <a:buNone/>
            </a:pPr>
            <a:r>
              <a:rPr lang="kk-KZ" dirty="0"/>
              <a:t>4.Уметь определять количественный состав.</a:t>
            </a:r>
            <a:endParaRPr lang="ru-RU" dirty="0"/>
          </a:p>
          <a:p>
            <a:pPr marL="45720" indent="0">
              <a:buNone/>
            </a:pPr>
            <a:r>
              <a:rPr lang="kk-KZ" dirty="0"/>
              <a:t>5.Уметь вычислять молекулярную массу вещества.</a:t>
            </a:r>
            <a:endParaRPr lang="ru-RU" dirty="0"/>
          </a:p>
          <a:p>
            <a:pPr marL="45720" indent="0">
              <a:buNone/>
            </a:pPr>
            <a:r>
              <a:rPr lang="kk-KZ" b="1" dirty="0"/>
              <a:t> </a:t>
            </a:r>
            <a:endParaRPr lang="ru-RU" dirty="0"/>
          </a:p>
          <a:p>
            <a:pPr marL="45720" indent="0">
              <a:buNone/>
            </a:pPr>
            <a:r>
              <a:rPr lang="kk-KZ" b="1" u="sng" dirty="0"/>
              <a:t>Ответ ученика № 1:</a:t>
            </a:r>
            <a:endParaRPr lang="ru-RU" dirty="0"/>
          </a:p>
          <a:p>
            <a:pPr marL="45720" indent="0">
              <a:buNone/>
            </a:pPr>
            <a:r>
              <a:rPr lang="kk-KZ" dirty="0"/>
              <a:t>1. </a:t>
            </a:r>
            <a:r>
              <a:rPr lang="en-US" dirty="0"/>
              <a:t>H</a:t>
            </a:r>
            <a:r>
              <a:rPr lang="ru-RU" baseline="-25000" dirty="0"/>
              <a:t>2</a:t>
            </a:r>
            <a:r>
              <a:rPr lang="en-US" dirty="0"/>
              <a:t>SO</a:t>
            </a:r>
            <a:r>
              <a:rPr lang="ru-RU" baseline="-25000" dirty="0"/>
              <a:t>4 </a:t>
            </a:r>
            <a:r>
              <a:rPr lang="kk-KZ" dirty="0"/>
              <a:t>– это химическая формула серной кислоты.</a:t>
            </a:r>
            <a:endParaRPr lang="ru-RU" dirty="0"/>
          </a:p>
          <a:p>
            <a:pPr marL="45720" indent="0">
              <a:buNone/>
            </a:pPr>
            <a:r>
              <a:rPr lang="kk-KZ" dirty="0"/>
              <a:t>2.Качественный состав: химическое вещество состоит из атомов водорода, серы и кислорода.</a:t>
            </a:r>
            <a:endParaRPr lang="ru-RU" dirty="0"/>
          </a:p>
          <a:p>
            <a:pPr marL="45720" indent="0">
              <a:buNone/>
            </a:pPr>
            <a:r>
              <a:rPr lang="kk-KZ" dirty="0"/>
              <a:t>3.Количественный состав: серная кислота состоит из 2-х атомов водорода, 1 атома кислорода и 4-х атомов кислорода.</a:t>
            </a:r>
            <a:endParaRPr lang="ru-RU" dirty="0"/>
          </a:p>
          <a:p>
            <a:pPr marL="45720" indent="0">
              <a:buNone/>
            </a:pPr>
            <a:r>
              <a:rPr lang="kk-KZ" dirty="0"/>
              <a:t>4.Молекулярная масса: М</a:t>
            </a:r>
            <a:r>
              <a:rPr lang="en-US" dirty="0"/>
              <a:t>r</a:t>
            </a:r>
            <a:r>
              <a:rPr lang="kk-KZ" dirty="0"/>
              <a:t>(</a:t>
            </a:r>
            <a:r>
              <a:rPr lang="en-US" dirty="0"/>
              <a:t>H</a:t>
            </a:r>
            <a:r>
              <a:rPr lang="ru-RU" baseline="-25000" dirty="0"/>
              <a:t>2</a:t>
            </a:r>
            <a:r>
              <a:rPr lang="en-US" dirty="0"/>
              <a:t>SO</a:t>
            </a:r>
            <a:r>
              <a:rPr lang="ru-RU" baseline="-25000" dirty="0"/>
              <a:t>4</a:t>
            </a:r>
            <a:r>
              <a:rPr lang="kk-KZ" dirty="0"/>
              <a:t>)= 1*2 + 32 + 16*4= 96 а.е. (</a:t>
            </a:r>
            <a:r>
              <a:rPr lang="kk-KZ" u="sng" dirty="0"/>
              <a:t>правильный ответ 98</a:t>
            </a:r>
            <a:r>
              <a:rPr lang="kk-KZ" dirty="0"/>
              <a:t>)</a:t>
            </a:r>
            <a:endParaRPr lang="ru-RU" dirty="0"/>
          </a:p>
          <a:p>
            <a:pPr marL="4572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955849865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248</TotalTime>
  <Words>931</Words>
  <Application>Microsoft Office PowerPoint</Application>
  <PresentationFormat>Экран (4:3)</PresentationFormat>
  <Paragraphs>246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Воздушный 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ОҚУШЫНЫ ТОҚСАНДЫҚ БАҒАЛАУ ЕСЕБІ</vt:lpstr>
      <vt:lpstr>РАСЧЕТ ОЦЕНКИ УЧАЩЕГОСЯ ЗА ЧЕТВЕРТЬ  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Uskembaeva</dc:creator>
  <cp:lastModifiedBy>User</cp:lastModifiedBy>
  <cp:revision>60</cp:revision>
  <dcterms:created xsi:type="dcterms:W3CDTF">2017-04-17T03:59:55Z</dcterms:created>
  <dcterms:modified xsi:type="dcterms:W3CDTF">2017-08-31T14:23:20Z</dcterms:modified>
</cp:coreProperties>
</file>